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3"/>
  </p:notesMasterIdLst>
  <p:sldIdLst>
    <p:sldId id="256" r:id="rId2"/>
    <p:sldId id="257" r:id="rId3"/>
    <p:sldId id="305" r:id="rId4"/>
    <p:sldId id="307" r:id="rId5"/>
    <p:sldId id="259" r:id="rId6"/>
    <p:sldId id="258" r:id="rId7"/>
    <p:sldId id="260" r:id="rId8"/>
    <p:sldId id="261" r:id="rId9"/>
    <p:sldId id="262" r:id="rId10"/>
    <p:sldId id="263" r:id="rId11"/>
    <p:sldId id="301" r:id="rId12"/>
    <p:sldId id="320" r:id="rId13"/>
    <p:sldId id="321" r:id="rId14"/>
    <p:sldId id="322" r:id="rId15"/>
    <p:sldId id="323" r:id="rId16"/>
    <p:sldId id="264" r:id="rId17"/>
    <p:sldId id="302" r:id="rId18"/>
    <p:sldId id="265" r:id="rId19"/>
    <p:sldId id="303" r:id="rId20"/>
    <p:sldId id="267" r:id="rId21"/>
    <p:sldId id="268" r:id="rId22"/>
    <p:sldId id="306" r:id="rId23"/>
    <p:sldId id="308" r:id="rId24"/>
    <p:sldId id="309" r:id="rId25"/>
    <p:sldId id="338" r:id="rId26"/>
    <p:sldId id="269" r:id="rId27"/>
    <p:sldId id="270" r:id="rId28"/>
    <p:sldId id="271" r:id="rId29"/>
    <p:sldId id="272" r:id="rId30"/>
    <p:sldId id="279" r:id="rId31"/>
    <p:sldId id="273" r:id="rId32"/>
    <p:sldId id="324" r:id="rId33"/>
    <p:sldId id="274" r:id="rId34"/>
    <p:sldId id="325" r:id="rId35"/>
    <p:sldId id="326" r:id="rId36"/>
    <p:sldId id="327" r:id="rId37"/>
    <p:sldId id="328" r:id="rId38"/>
    <p:sldId id="329" r:id="rId39"/>
    <p:sldId id="275" r:id="rId40"/>
    <p:sldId id="276" r:id="rId41"/>
    <p:sldId id="311" r:id="rId42"/>
    <p:sldId id="312" r:id="rId43"/>
    <p:sldId id="277" r:id="rId44"/>
    <p:sldId id="313" r:id="rId45"/>
    <p:sldId id="339" r:id="rId46"/>
    <p:sldId id="278" r:id="rId47"/>
    <p:sldId id="330" r:id="rId48"/>
    <p:sldId id="331" r:id="rId49"/>
    <p:sldId id="341" r:id="rId50"/>
    <p:sldId id="340" r:id="rId51"/>
    <p:sldId id="280" r:id="rId52"/>
    <p:sldId id="281" r:id="rId53"/>
    <p:sldId id="333" r:id="rId54"/>
    <p:sldId id="332" r:id="rId55"/>
    <p:sldId id="282" r:id="rId56"/>
    <p:sldId id="283" r:id="rId57"/>
    <p:sldId id="314" r:id="rId58"/>
    <p:sldId id="315" r:id="rId59"/>
    <p:sldId id="285" r:id="rId60"/>
    <p:sldId id="316" r:id="rId61"/>
    <p:sldId id="317" r:id="rId62"/>
    <p:sldId id="286" r:id="rId63"/>
    <p:sldId id="318" r:id="rId64"/>
    <p:sldId id="319" r:id="rId65"/>
    <p:sldId id="287" r:id="rId66"/>
    <p:sldId id="288" r:id="rId67"/>
    <p:sldId id="334" r:id="rId68"/>
    <p:sldId id="335" r:id="rId69"/>
    <p:sldId id="336" r:id="rId70"/>
    <p:sldId id="290" r:id="rId71"/>
    <p:sldId id="291" r:id="rId72"/>
    <p:sldId id="292" r:id="rId73"/>
    <p:sldId id="294" r:id="rId74"/>
    <p:sldId id="293" r:id="rId75"/>
    <p:sldId id="295" r:id="rId76"/>
    <p:sldId id="296" r:id="rId77"/>
    <p:sldId id="297" r:id="rId78"/>
    <p:sldId id="298" r:id="rId79"/>
    <p:sldId id="337" r:id="rId80"/>
    <p:sldId id="299" r:id="rId81"/>
    <p:sldId id="300"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itlin Errickson" initials="KE" lastIdx="3" clrIdx="0">
    <p:extLst>
      <p:ext uri="{19B8F6BF-5375-455C-9EA6-DF929625EA0E}">
        <p15:presenceInfo xmlns:p15="http://schemas.microsoft.com/office/powerpoint/2012/main" userId="S-1-5-21-3404316950-1907660752-3916857182-6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44" autoAdjust="0"/>
  </p:normalViewPr>
  <p:slideViewPr>
    <p:cSldViewPr snapToGrid="0">
      <p:cViewPr varScale="1">
        <p:scale>
          <a:sx n="70" d="100"/>
          <a:sy n="70"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54FCDA-2FEE-41B6-8818-50A0F2E68CD0}" type="datetimeFigureOut">
              <a:rPr lang="en-US" smtClean="0"/>
              <a:t>10/29/2020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EA9EE1-C929-4721-B4A8-B96BF2D55D3E}" type="slidenum">
              <a:rPr lang="en-US" smtClean="0"/>
              <a:t>‹#›</a:t>
            </a:fld>
            <a:endParaRPr lang="en-US"/>
          </a:p>
        </p:txBody>
      </p:sp>
    </p:spTree>
    <p:extLst>
      <p:ext uri="{BB962C8B-B14F-4D97-AF65-F5344CB8AC3E}">
        <p14:creationId xmlns:p14="http://schemas.microsoft.com/office/powerpoint/2010/main" val="1648624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a:t>
            </a:fld>
            <a:endParaRPr lang="en-US"/>
          </a:p>
        </p:txBody>
      </p:sp>
    </p:spTree>
    <p:extLst>
      <p:ext uri="{BB962C8B-B14F-4D97-AF65-F5344CB8AC3E}">
        <p14:creationId xmlns:p14="http://schemas.microsoft.com/office/powerpoint/2010/main" val="14330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10</a:t>
            </a:fld>
            <a:endParaRPr lang="en-US"/>
          </a:p>
        </p:txBody>
      </p:sp>
    </p:spTree>
    <p:extLst>
      <p:ext uri="{BB962C8B-B14F-4D97-AF65-F5344CB8AC3E}">
        <p14:creationId xmlns:p14="http://schemas.microsoft.com/office/powerpoint/2010/main" val="1875934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11</a:t>
            </a:fld>
            <a:endParaRPr lang="en-US"/>
          </a:p>
        </p:txBody>
      </p:sp>
    </p:spTree>
    <p:extLst>
      <p:ext uri="{BB962C8B-B14F-4D97-AF65-F5344CB8AC3E}">
        <p14:creationId xmlns:p14="http://schemas.microsoft.com/office/powerpoint/2010/main" val="3748357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12</a:t>
            </a:fld>
            <a:endParaRPr lang="en-US"/>
          </a:p>
        </p:txBody>
      </p:sp>
    </p:spTree>
    <p:extLst>
      <p:ext uri="{BB962C8B-B14F-4D97-AF65-F5344CB8AC3E}">
        <p14:creationId xmlns:p14="http://schemas.microsoft.com/office/powerpoint/2010/main" val="3913516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13</a:t>
            </a:fld>
            <a:endParaRPr lang="en-US"/>
          </a:p>
        </p:txBody>
      </p:sp>
    </p:spTree>
    <p:extLst>
      <p:ext uri="{BB962C8B-B14F-4D97-AF65-F5344CB8AC3E}">
        <p14:creationId xmlns:p14="http://schemas.microsoft.com/office/powerpoint/2010/main" val="224851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14</a:t>
            </a:fld>
            <a:endParaRPr lang="en-US"/>
          </a:p>
        </p:txBody>
      </p:sp>
    </p:spTree>
    <p:extLst>
      <p:ext uri="{BB962C8B-B14F-4D97-AF65-F5344CB8AC3E}">
        <p14:creationId xmlns:p14="http://schemas.microsoft.com/office/powerpoint/2010/main" val="4144195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15</a:t>
            </a:fld>
            <a:endParaRPr lang="en-US"/>
          </a:p>
        </p:txBody>
      </p:sp>
    </p:spTree>
    <p:extLst>
      <p:ext uri="{BB962C8B-B14F-4D97-AF65-F5344CB8AC3E}">
        <p14:creationId xmlns:p14="http://schemas.microsoft.com/office/powerpoint/2010/main" val="79312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16</a:t>
            </a:fld>
            <a:endParaRPr lang="en-US"/>
          </a:p>
        </p:txBody>
      </p:sp>
    </p:spTree>
    <p:extLst>
      <p:ext uri="{BB962C8B-B14F-4D97-AF65-F5344CB8AC3E}">
        <p14:creationId xmlns:p14="http://schemas.microsoft.com/office/powerpoint/2010/main" val="3867052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17</a:t>
            </a:fld>
            <a:endParaRPr lang="en-US"/>
          </a:p>
        </p:txBody>
      </p:sp>
    </p:spTree>
    <p:extLst>
      <p:ext uri="{BB962C8B-B14F-4D97-AF65-F5344CB8AC3E}">
        <p14:creationId xmlns:p14="http://schemas.microsoft.com/office/powerpoint/2010/main" val="2271113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18</a:t>
            </a:fld>
            <a:endParaRPr lang="en-US"/>
          </a:p>
        </p:txBody>
      </p:sp>
    </p:spTree>
    <p:extLst>
      <p:ext uri="{BB962C8B-B14F-4D97-AF65-F5344CB8AC3E}">
        <p14:creationId xmlns:p14="http://schemas.microsoft.com/office/powerpoint/2010/main" val="282753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19</a:t>
            </a:fld>
            <a:endParaRPr lang="en-US"/>
          </a:p>
        </p:txBody>
      </p:sp>
    </p:spTree>
    <p:extLst>
      <p:ext uri="{BB962C8B-B14F-4D97-AF65-F5344CB8AC3E}">
        <p14:creationId xmlns:p14="http://schemas.microsoft.com/office/powerpoint/2010/main" val="3528866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a:t>
            </a:fld>
            <a:endParaRPr lang="en-US"/>
          </a:p>
        </p:txBody>
      </p:sp>
    </p:spTree>
    <p:extLst>
      <p:ext uri="{BB962C8B-B14F-4D97-AF65-F5344CB8AC3E}">
        <p14:creationId xmlns:p14="http://schemas.microsoft.com/office/powerpoint/2010/main" val="3144596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20</a:t>
            </a:fld>
            <a:endParaRPr lang="en-US"/>
          </a:p>
        </p:txBody>
      </p:sp>
    </p:spTree>
    <p:extLst>
      <p:ext uri="{BB962C8B-B14F-4D97-AF65-F5344CB8AC3E}">
        <p14:creationId xmlns:p14="http://schemas.microsoft.com/office/powerpoint/2010/main" val="2564226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21</a:t>
            </a:fld>
            <a:endParaRPr lang="en-US"/>
          </a:p>
        </p:txBody>
      </p:sp>
    </p:spTree>
    <p:extLst>
      <p:ext uri="{BB962C8B-B14F-4D97-AF65-F5344CB8AC3E}">
        <p14:creationId xmlns:p14="http://schemas.microsoft.com/office/powerpoint/2010/main" val="2547400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22</a:t>
            </a:fld>
            <a:endParaRPr lang="en-US"/>
          </a:p>
        </p:txBody>
      </p:sp>
    </p:spTree>
    <p:extLst>
      <p:ext uri="{BB962C8B-B14F-4D97-AF65-F5344CB8AC3E}">
        <p14:creationId xmlns:p14="http://schemas.microsoft.com/office/powerpoint/2010/main" val="14118716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23</a:t>
            </a:fld>
            <a:endParaRPr lang="en-US"/>
          </a:p>
        </p:txBody>
      </p:sp>
    </p:spTree>
    <p:extLst>
      <p:ext uri="{BB962C8B-B14F-4D97-AF65-F5344CB8AC3E}">
        <p14:creationId xmlns:p14="http://schemas.microsoft.com/office/powerpoint/2010/main" val="1129839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24</a:t>
            </a:fld>
            <a:endParaRPr lang="en-US"/>
          </a:p>
        </p:txBody>
      </p:sp>
    </p:spTree>
    <p:extLst>
      <p:ext uri="{BB962C8B-B14F-4D97-AF65-F5344CB8AC3E}">
        <p14:creationId xmlns:p14="http://schemas.microsoft.com/office/powerpoint/2010/main" val="2650211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25</a:t>
            </a:fld>
            <a:endParaRPr lang="en-US"/>
          </a:p>
        </p:txBody>
      </p:sp>
    </p:spTree>
    <p:extLst>
      <p:ext uri="{BB962C8B-B14F-4D97-AF65-F5344CB8AC3E}">
        <p14:creationId xmlns:p14="http://schemas.microsoft.com/office/powerpoint/2010/main" val="2851450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26</a:t>
            </a:fld>
            <a:endParaRPr lang="en-US"/>
          </a:p>
        </p:txBody>
      </p:sp>
    </p:spTree>
    <p:extLst>
      <p:ext uri="{BB962C8B-B14F-4D97-AF65-F5344CB8AC3E}">
        <p14:creationId xmlns:p14="http://schemas.microsoft.com/office/powerpoint/2010/main" val="2391367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27</a:t>
            </a:fld>
            <a:endParaRPr lang="en-US"/>
          </a:p>
        </p:txBody>
      </p:sp>
    </p:spTree>
    <p:extLst>
      <p:ext uri="{BB962C8B-B14F-4D97-AF65-F5344CB8AC3E}">
        <p14:creationId xmlns:p14="http://schemas.microsoft.com/office/powerpoint/2010/main" val="15384576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28</a:t>
            </a:fld>
            <a:endParaRPr lang="en-US"/>
          </a:p>
        </p:txBody>
      </p:sp>
    </p:spTree>
    <p:extLst>
      <p:ext uri="{BB962C8B-B14F-4D97-AF65-F5344CB8AC3E}">
        <p14:creationId xmlns:p14="http://schemas.microsoft.com/office/powerpoint/2010/main" val="25977533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29</a:t>
            </a:fld>
            <a:endParaRPr lang="en-US"/>
          </a:p>
        </p:txBody>
      </p:sp>
    </p:spTree>
    <p:extLst>
      <p:ext uri="{BB962C8B-B14F-4D97-AF65-F5344CB8AC3E}">
        <p14:creationId xmlns:p14="http://schemas.microsoft.com/office/powerpoint/2010/main" val="2584439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a:t>
            </a:fld>
            <a:endParaRPr lang="en-US"/>
          </a:p>
        </p:txBody>
      </p:sp>
    </p:spTree>
    <p:extLst>
      <p:ext uri="{BB962C8B-B14F-4D97-AF65-F5344CB8AC3E}">
        <p14:creationId xmlns:p14="http://schemas.microsoft.com/office/powerpoint/2010/main" val="3460460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30</a:t>
            </a:fld>
            <a:endParaRPr lang="en-US"/>
          </a:p>
        </p:txBody>
      </p:sp>
    </p:spTree>
    <p:extLst>
      <p:ext uri="{BB962C8B-B14F-4D97-AF65-F5344CB8AC3E}">
        <p14:creationId xmlns:p14="http://schemas.microsoft.com/office/powerpoint/2010/main" val="42062414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31</a:t>
            </a:fld>
            <a:endParaRPr lang="en-US"/>
          </a:p>
        </p:txBody>
      </p:sp>
    </p:spTree>
    <p:extLst>
      <p:ext uri="{BB962C8B-B14F-4D97-AF65-F5344CB8AC3E}">
        <p14:creationId xmlns:p14="http://schemas.microsoft.com/office/powerpoint/2010/main" val="211720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32</a:t>
            </a:fld>
            <a:endParaRPr lang="en-US"/>
          </a:p>
        </p:txBody>
      </p:sp>
    </p:spTree>
    <p:extLst>
      <p:ext uri="{BB962C8B-B14F-4D97-AF65-F5344CB8AC3E}">
        <p14:creationId xmlns:p14="http://schemas.microsoft.com/office/powerpoint/2010/main" val="42408145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33</a:t>
            </a:fld>
            <a:endParaRPr lang="en-US"/>
          </a:p>
        </p:txBody>
      </p:sp>
    </p:spTree>
    <p:extLst>
      <p:ext uri="{BB962C8B-B14F-4D97-AF65-F5344CB8AC3E}">
        <p14:creationId xmlns:p14="http://schemas.microsoft.com/office/powerpoint/2010/main" val="2953381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34</a:t>
            </a:fld>
            <a:endParaRPr lang="en-US"/>
          </a:p>
        </p:txBody>
      </p:sp>
    </p:spTree>
    <p:extLst>
      <p:ext uri="{BB962C8B-B14F-4D97-AF65-F5344CB8AC3E}">
        <p14:creationId xmlns:p14="http://schemas.microsoft.com/office/powerpoint/2010/main" val="37903539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35</a:t>
            </a:fld>
            <a:endParaRPr lang="en-US"/>
          </a:p>
        </p:txBody>
      </p:sp>
    </p:spTree>
    <p:extLst>
      <p:ext uri="{BB962C8B-B14F-4D97-AF65-F5344CB8AC3E}">
        <p14:creationId xmlns:p14="http://schemas.microsoft.com/office/powerpoint/2010/main" val="1906117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36</a:t>
            </a:fld>
            <a:endParaRPr lang="en-US"/>
          </a:p>
        </p:txBody>
      </p:sp>
    </p:spTree>
    <p:extLst>
      <p:ext uri="{BB962C8B-B14F-4D97-AF65-F5344CB8AC3E}">
        <p14:creationId xmlns:p14="http://schemas.microsoft.com/office/powerpoint/2010/main" val="16571293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37</a:t>
            </a:fld>
            <a:endParaRPr lang="en-US"/>
          </a:p>
        </p:txBody>
      </p:sp>
    </p:spTree>
    <p:extLst>
      <p:ext uri="{BB962C8B-B14F-4D97-AF65-F5344CB8AC3E}">
        <p14:creationId xmlns:p14="http://schemas.microsoft.com/office/powerpoint/2010/main" val="861041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38</a:t>
            </a:fld>
            <a:endParaRPr lang="en-US"/>
          </a:p>
        </p:txBody>
      </p:sp>
    </p:spTree>
    <p:extLst>
      <p:ext uri="{BB962C8B-B14F-4D97-AF65-F5344CB8AC3E}">
        <p14:creationId xmlns:p14="http://schemas.microsoft.com/office/powerpoint/2010/main" val="11937467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39</a:t>
            </a:fld>
            <a:endParaRPr lang="en-US"/>
          </a:p>
        </p:txBody>
      </p:sp>
    </p:spTree>
    <p:extLst>
      <p:ext uri="{BB962C8B-B14F-4D97-AF65-F5344CB8AC3E}">
        <p14:creationId xmlns:p14="http://schemas.microsoft.com/office/powerpoint/2010/main" val="2630292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a:t>
            </a:fld>
            <a:endParaRPr lang="en-US"/>
          </a:p>
        </p:txBody>
      </p:sp>
    </p:spTree>
    <p:extLst>
      <p:ext uri="{BB962C8B-B14F-4D97-AF65-F5344CB8AC3E}">
        <p14:creationId xmlns:p14="http://schemas.microsoft.com/office/powerpoint/2010/main" val="41915270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40</a:t>
            </a:fld>
            <a:endParaRPr lang="en-US"/>
          </a:p>
        </p:txBody>
      </p:sp>
    </p:spTree>
    <p:extLst>
      <p:ext uri="{BB962C8B-B14F-4D97-AF65-F5344CB8AC3E}">
        <p14:creationId xmlns:p14="http://schemas.microsoft.com/office/powerpoint/2010/main" val="14860844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41</a:t>
            </a:fld>
            <a:endParaRPr lang="en-US"/>
          </a:p>
        </p:txBody>
      </p:sp>
    </p:spTree>
    <p:extLst>
      <p:ext uri="{BB962C8B-B14F-4D97-AF65-F5344CB8AC3E}">
        <p14:creationId xmlns:p14="http://schemas.microsoft.com/office/powerpoint/2010/main" val="30851225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42</a:t>
            </a:fld>
            <a:endParaRPr lang="en-US"/>
          </a:p>
        </p:txBody>
      </p:sp>
    </p:spTree>
    <p:extLst>
      <p:ext uri="{BB962C8B-B14F-4D97-AF65-F5344CB8AC3E}">
        <p14:creationId xmlns:p14="http://schemas.microsoft.com/office/powerpoint/2010/main" val="12606978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43</a:t>
            </a:fld>
            <a:endParaRPr lang="en-US"/>
          </a:p>
        </p:txBody>
      </p:sp>
    </p:spTree>
    <p:extLst>
      <p:ext uri="{BB962C8B-B14F-4D97-AF65-F5344CB8AC3E}">
        <p14:creationId xmlns:p14="http://schemas.microsoft.com/office/powerpoint/2010/main" val="19679764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44</a:t>
            </a:fld>
            <a:endParaRPr lang="en-US"/>
          </a:p>
        </p:txBody>
      </p:sp>
    </p:spTree>
    <p:extLst>
      <p:ext uri="{BB962C8B-B14F-4D97-AF65-F5344CB8AC3E}">
        <p14:creationId xmlns:p14="http://schemas.microsoft.com/office/powerpoint/2010/main" val="2653291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45</a:t>
            </a:fld>
            <a:endParaRPr lang="en-US"/>
          </a:p>
        </p:txBody>
      </p:sp>
    </p:spTree>
    <p:extLst>
      <p:ext uri="{BB962C8B-B14F-4D97-AF65-F5344CB8AC3E}">
        <p14:creationId xmlns:p14="http://schemas.microsoft.com/office/powerpoint/2010/main" val="36563961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46</a:t>
            </a:fld>
            <a:endParaRPr lang="en-US"/>
          </a:p>
        </p:txBody>
      </p:sp>
    </p:spTree>
    <p:extLst>
      <p:ext uri="{BB962C8B-B14F-4D97-AF65-F5344CB8AC3E}">
        <p14:creationId xmlns:p14="http://schemas.microsoft.com/office/powerpoint/2010/main" val="32313607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47</a:t>
            </a:fld>
            <a:endParaRPr lang="en-US"/>
          </a:p>
        </p:txBody>
      </p:sp>
    </p:spTree>
    <p:extLst>
      <p:ext uri="{BB962C8B-B14F-4D97-AF65-F5344CB8AC3E}">
        <p14:creationId xmlns:p14="http://schemas.microsoft.com/office/powerpoint/2010/main" val="1706862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48</a:t>
            </a:fld>
            <a:endParaRPr lang="en-US"/>
          </a:p>
        </p:txBody>
      </p:sp>
    </p:spTree>
    <p:extLst>
      <p:ext uri="{BB962C8B-B14F-4D97-AF65-F5344CB8AC3E}">
        <p14:creationId xmlns:p14="http://schemas.microsoft.com/office/powerpoint/2010/main" val="26099545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49</a:t>
            </a:fld>
            <a:endParaRPr lang="en-US"/>
          </a:p>
        </p:txBody>
      </p:sp>
    </p:spTree>
    <p:extLst>
      <p:ext uri="{BB962C8B-B14F-4D97-AF65-F5344CB8AC3E}">
        <p14:creationId xmlns:p14="http://schemas.microsoft.com/office/powerpoint/2010/main" val="4173116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a:t>
            </a:fld>
            <a:endParaRPr lang="en-US"/>
          </a:p>
        </p:txBody>
      </p:sp>
    </p:spTree>
    <p:extLst>
      <p:ext uri="{BB962C8B-B14F-4D97-AF65-F5344CB8AC3E}">
        <p14:creationId xmlns:p14="http://schemas.microsoft.com/office/powerpoint/2010/main" val="26761007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50</a:t>
            </a:fld>
            <a:endParaRPr lang="en-US"/>
          </a:p>
        </p:txBody>
      </p:sp>
    </p:spTree>
    <p:extLst>
      <p:ext uri="{BB962C8B-B14F-4D97-AF65-F5344CB8AC3E}">
        <p14:creationId xmlns:p14="http://schemas.microsoft.com/office/powerpoint/2010/main" val="30228724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51</a:t>
            </a:fld>
            <a:endParaRPr lang="en-US"/>
          </a:p>
        </p:txBody>
      </p:sp>
    </p:spTree>
    <p:extLst>
      <p:ext uri="{BB962C8B-B14F-4D97-AF65-F5344CB8AC3E}">
        <p14:creationId xmlns:p14="http://schemas.microsoft.com/office/powerpoint/2010/main" val="11675730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52</a:t>
            </a:fld>
            <a:endParaRPr lang="en-US"/>
          </a:p>
        </p:txBody>
      </p:sp>
    </p:spTree>
    <p:extLst>
      <p:ext uri="{BB962C8B-B14F-4D97-AF65-F5344CB8AC3E}">
        <p14:creationId xmlns:p14="http://schemas.microsoft.com/office/powerpoint/2010/main" val="198266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53</a:t>
            </a:fld>
            <a:endParaRPr lang="en-US"/>
          </a:p>
        </p:txBody>
      </p:sp>
    </p:spTree>
    <p:extLst>
      <p:ext uri="{BB962C8B-B14F-4D97-AF65-F5344CB8AC3E}">
        <p14:creationId xmlns:p14="http://schemas.microsoft.com/office/powerpoint/2010/main" val="28469650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54</a:t>
            </a:fld>
            <a:endParaRPr lang="en-US"/>
          </a:p>
        </p:txBody>
      </p:sp>
    </p:spTree>
    <p:extLst>
      <p:ext uri="{BB962C8B-B14F-4D97-AF65-F5344CB8AC3E}">
        <p14:creationId xmlns:p14="http://schemas.microsoft.com/office/powerpoint/2010/main" val="7392445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55</a:t>
            </a:fld>
            <a:endParaRPr lang="en-US"/>
          </a:p>
        </p:txBody>
      </p:sp>
    </p:spTree>
    <p:extLst>
      <p:ext uri="{BB962C8B-B14F-4D97-AF65-F5344CB8AC3E}">
        <p14:creationId xmlns:p14="http://schemas.microsoft.com/office/powerpoint/2010/main" val="4969494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56</a:t>
            </a:fld>
            <a:endParaRPr lang="en-US"/>
          </a:p>
        </p:txBody>
      </p:sp>
    </p:spTree>
    <p:extLst>
      <p:ext uri="{BB962C8B-B14F-4D97-AF65-F5344CB8AC3E}">
        <p14:creationId xmlns:p14="http://schemas.microsoft.com/office/powerpoint/2010/main" val="25425880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57</a:t>
            </a:fld>
            <a:endParaRPr lang="en-US"/>
          </a:p>
        </p:txBody>
      </p:sp>
    </p:spTree>
    <p:extLst>
      <p:ext uri="{BB962C8B-B14F-4D97-AF65-F5344CB8AC3E}">
        <p14:creationId xmlns:p14="http://schemas.microsoft.com/office/powerpoint/2010/main" val="30335707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58</a:t>
            </a:fld>
            <a:endParaRPr lang="en-US"/>
          </a:p>
        </p:txBody>
      </p:sp>
    </p:spTree>
    <p:extLst>
      <p:ext uri="{BB962C8B-B14F-4D97-AF65-F5344CB8AC3E}">
        <p14:creationId xmlns:p14="http://schemas.microsoft.com/office/powerpoint/2010/main" val="367463744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59</a:t>
            </a:fld>
            <a:endParaRPr lang="en-US"/>
          </a:p>
        </p:txBody>
      </p:sp>
    </p:spTree>
    <p:extLst>
      <p:ext uri="{BB962C8B-B14F-4D97-AF65-F5344CB8AC3E}">
        <p14:creationId xmlns:p14="http://schemas.microsoft.com/office/powerpoint/2010/main" val="3899345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a:t>
            </a:fld>
            <a:endParaRPr lang="en-US"/>
          </a:p>
        </p:txBody>
      </p:sp>
    </p:spTree>
    <p:extLst>
      <p:ext uri="{BB962C8B-B14F-4D97-AF65-F5344CB8AC3E}">
        <p14:creationId xmlns:p14="http://schemas.microsoft.com/office/powerpoint/2010/main" val="8827449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60</a:t>
            </a:fld>
            <a:endParaRPr lang="en-US"/>
          </a:p>
        </p:txBody>
      </p:sp>
    </p:spTree>
    <p:extLst>
      <p:ext uri="{BB962C8B-B14F-4D97-AF65-F5344CB8AC3E}">
        <p14:creationId xmlns:p14="http://schemas.microsoft.com/office/powerpoint/2010/main" val="328780237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61</a:t>
            </a:fld>
            <a:endParaRPr lang="en-US"/>
          </a:p>
        </p:txBody>
      </p:sp>
    </p:spTree>
    <p:extLst>
      <p:ext uri="{BB962C8B-B14F-4D97-AF65-F5344CB8AC3E}">
        <p14:creationId xmlns:p14="http://schemas.microsoft.com/office/powerpoint/2010/main" val="39221646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62</a:t>
            </a:fld>
            <a:endParaRPr lang="en-US"/>
          </a:p>
        </p:txBody>
      </p:sp>
    </p:spTree>
    <p:extLst>
      <p:ext uri="{BB962C8B-B14F-4D97-AF65-F5344CB8AC3E}">
        <p14:creationId xmlns:p14="http://schemas.microsoft.com/office/powerpoint/2010/main" val="132332531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63</a:t>
            </a:fld>
            <a:endParaRPr lang="en-US"/>
          </a:p>
        </p:txBody>
      </p:sp>
    </p:spTree>
    <p:extLst>
      <p:ext uri="{BB962C8B-B14F-4D97-AF65-F5344CB8AC3E}">
        <p14:creationId xmlns:p14="http://schemas.microsoft.com/office/powerpoint/2010/main" val="8311958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64</a:t>
            </a:fld>
            <a:endParaRPr lang="en-US"/>
          </a:p>
        </p:txBody>
      </p:sp>
    </p:spTree>
    <p:extLst>
      <p:ext uri="{BB962C8B-B14F-4D97-AF65-F5344CB8AC3E}">
        <p14:creationId xmlns:p14="http://schemas.microsoft.com/office/powerpoint/2010/main" val="27674249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65</a:t>
            </a:fld>
            <a:endParaRPr lang="en-US"/>
          </a:p>
        </p:txBody>
      </p:sp>
    </p:spTree>
    <p:extLst>
      <p:ext uri="{BB962C8B-B14F-4D97-AF65-F5344CB8AC3E}">
        <p14:creationId xmlns:p14="http://schemas.microsoft.com/office/powerpoint/2010/main" val="77033448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66</a:t>
            </a:fld>
            <a:endParaRPr lang="en-US"/>
          </a:p>
        </p:txBody>
      </p:sp>
    </p:spTree>
    <p:extLst>
      <p:ext uri="{BB962C8B-B14F-4D97-AF65-F5344CB8AC3E}">
        <p14:creationId xmlns:p14="http://schemas.microsoft.com/office/powerpoint/2010/main" val="23749524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67</a:t>
            </a:fld>
            <a:endParaRPr lang="en-US"/>
          </a:p>
        </p:txBody>
      </p:sp>
    </p:spTree>
    <p:extLst>
      <p:ext uri="{BB962C8B-B14F-4D97-AF65-F5344CB8AC3E}">
        <p14:creationId xmlns:p14="http://schemas.microsoft.com/office/powerpoint/2010/main" val="275961765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68</a:t>
            </a:fld>
            <a:endParaRPr lang="en-US"/>
          </a:p>
        </p:txBody>
      </p:sp>
    </p:spTree>
    <p:extLst>
      <p:ext uri="{BB962C8B-B14F-4D97-AF65-F5344CB8AC3E}">
        <p14:creationId xmlns:p14="http://schemas.microsoft.com/office/powerpoint/2010/main" val="318367158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69</a:t>
            </a:fld>
            <a:endParaRPr lang="en-US"/>
          </a:p>
        </p:txBody>
      </p:sp>
    </p:spTree>
    <p:extLst>
      <p:ext uri="{BB962C8B-B14F-4D97-AF65-F5344CB8AC3E}">
        <p14:creationId xmlns:p14="http://schemas.microsoft.com/office/powerpoint/2010/main" val="194322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a:t>
            </a:fld>
            <a:endParaRPr lang="en-US"/>
          </a:p>
        </p:txBody>
      </p:sp>
    </p:spTree>
    <p:extLst>
      <p:ext uri="{BB962C8B-B14F-4D97-AF65-F5344CB8AC3E}">
        <p14:creationId xmlns:p14="http://schemas.microsoft.com/office/powerpoint/2010/main" val="49608486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70</a:t>
            </a:fld>
            <a:endParaRPr lang="en-US"/>
          </a:p>
        </p:txBody>
      </p:sp>
    </p:spTree>
    <p:extLst>
      <p:ext uri="{BB962C8B-B14F-4D97-AF65-F5344CB8AC3E}">
        <p14:creationId xmlns:p14="http://schemas.microsoft.com/office/powerpoint/2010/main" val="292686843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71</a:t>
            </a:fld>
            <a:endParaRPr lang="en-US"/>
          </a:p>
        </p:txBody>
      </p:sp>
    </p:spTree>
    <p:extLst>
      <p:ext uri="{BB962C8B-B14F-4D97-AF65-F5344CB8AC3E}">
        <p14:creationId xmlns:p14="http://schemas.microsoft.com/office/powerpoint/2010/main" val="340639601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72</a:t>
            </a:fld>
            <a:endParaRPr lang="en-US"/>
          </a:p>
        </p:txBody>
      </p:sp>
    </p:spTree>
    <p:extLst>
      <p:ext uri="{BB962C8B-B14F-4D97-AF65-F5344CB8AC3E}">
        <p14:creationId xmlns:p14="http://schemas.microsoft.com/office/powerpoint/2010/main" val="97953788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73</a:t>
            </a:fld>
            <a:endParaRPr lang="en-US"/>
          </a:p>
        </p:txBody>
      </p:sp>
    </p:spTree>
    <p:extLst>
      <p:ext uri="{BB962C8B-B14F-4D97-AF65-F5344CB8AC3E}">
        <p14:creationId xmlns:p14="http://schemas.microsoft.com/office/powerpoint/2010/main" val="19902013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74</a:t>
            </a:fld>
            <a:endParaRPr lang="en-US"/>
          </a:p>
        </p:txBody>
      </p:sp>
    </p:spTree>
    <p:extLst>
      <p:ext uri="{BB962C8B-B14F-4D97-AF65-F5344CB8AC3E}">
        <p14:creationId xmlns:p14="http://schemas.microsoft.com/office/powerpoint/2010/main" val="427633762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75</a:t>
            </a:fld>
            <a:endParaRPr lang="en-US"/>
          </a:p>
        </p:txBody>
      </p:sp>
    </p:spTree>
    <p:extLst>
      <p:ext uri="{BB962C8B-B14F-4D97-AF65-F5344CB8AC3E}">
        <p14:creationId xmlns:p14="http://schemas.microsoft.com/office/powerpoint/2010/main" val="278574136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76</a:t>
            </a:fld>
            <a:endParaRPr lang="en-US"/>
          </a:p>
        </p:txBody>
      </p:sp>
    </p:spTree>
    <p:extLst>
      <p:ext uri="{BB962C8B-B14F-4D97-AF65-F5344CB8AC3E}">
        <p14:creationId xmlns:p14="http://schemas.microsoft.com/office/powerpoint/2010/main" val="153767429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77</a:t>
            </a:fld>
            <a:endParaRPr lang="en-US"/>
          </a:p>
        </p:txBody>
      </p:sp>
    </p:spTree>
    <p:extLst>
      <p:ext uri="{BB962C8B-B14F-4D97-AF65-F5344CB8AC3E}">
        <p14:creationId xmlns:p14="http://schemas.microsoft.com/office/powerpoint/2010/main" val="240103134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78</a:t>
            </a:fld>
            <a:endParaRPr lang="en-US"/>
          </a:p>
        </p:txBody>
      </p:sp>
    </p:spTree>
    <p:extLst>
      <p:ext uri="{BB962C8B-B14F-4D97-AF65-F5344CB8AC3E}">
        <p14:creationId xmlns:p14="http://schemas.microsoft.com/office/powerpoint/2010/main" val="307169411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79</a:t>
            </a:fld>
            <a:endParaRPr lang="en-US"/>
          </a:p>
        </p:txBody>
      </p:sp>
    </p:spTree>
    <p:extLst>
      <p:ext uri="{BB962C8B-B14F-4D97-AF65-F5344CB8AC3E}">
        <p14:creationId xmlns:p14="http://schemas.microsoft.com/office/powerpoint/2010/main" val="2509238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8</a:t>
            </a:fld>
            <a:endParaRPr lang="en-US"/>
          </a:p>
        </p:txBody>
      </p:sp>
    </p:spTree>
    <p:extLst>
      <p:ext uri="{BB962C8B-B14F-4D97-AF65-F5344CB8AC3E}">
        <p14:creationId xmlns:p14="http://schemas.microsoft.com/office/powerpoint/2010/main" val="401214141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80</a:t>
            </a:fld>
            <a:endParaRPr lang="en-US"/>
          </a:p>
        </p:txBody>
      </p:sp>
    </p:spTree>
    <p:extLst>
      <p:ext uri="{BB962C8B-B14F-4D97-AF65-F5344CB8AC3E}">
        <p14:creationId xmlns:p14="http://schemas.microsoft.com/office/powerpoint/2010/main" val="44604886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81</a:t>
            </a:fld>
            <a:endParaRPr lang="en-US"/>
          </a:p>
        </p:txBody>
      </p:sp>
    </p:spTree>
    <p:extLst>
      <p:ext uri="{BB962C8B-B14F-4D97-AF65-F5344CB8AC3E}">
        <p14:creationId xmlns:p14="http://schemas.microsoft.com/office/powerpoint/2010/main" val="3396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A9EE1-C929-4721-B4A8-B96BF2D55D3E}" type="slidenum">
              <a:rPr lang="en-US" smtClean="0"/>
              <a:t>9</a:t>
            </a:fld>
            <a:endParaRPr lang="en-US"/>
          </a:p>
        </p:txBody>
      </p:sp>
    </p:spTree>
    <p:extLst>
      <p:ext uri="{BB962C8B-B14F-4D97-AF65-F5344CB8AC3E}">
        <p14:creationId xmlns:p14="http://schemas.microsoft.com/office/powerpoint/2010/main" val="2307411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76399"/>
            <a:ext cx="9144000" cy="1071563"/>
          </a:xfrm>
        </p:spPr>
        <p:txBody>
          <a:bodyPr anchor="b"/>
          <a:lstStyle>
            <a:lvl1pPr algn="ctr">
              <a:defRPr sz="60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2840038"/>
            <a:ext cx="9144000" cy="550862"/>
          </a:xfrm>
        </p:spPr>
        <p:txBody>
          <a:bodyPr/>
          <a:lstStyle>
            <a:lvl1pPr marL="0" indent="0" algn="ctr">
              <a:buNone/>
              <a:defRPr sz="24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026" name="Picture 2" descr="https://pmlorg.wpengine.com/wp-content/uploads/2019/01/PSATC-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11638" y="4038600"/>
            <a:ext cx="2369191" cy="2046982"/>
          </a:xfrm>
          <a:prstGeom prst="rect">
            <a:avLst/>
          </a:prstGeom>
          <a:noFill/>
          <a:effectLst>
            <a:outerShdw blurRad="571500" sx="117000" sy="117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1966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2" descr="https://pmlorg.wpengine.com/wp-content/uploads/2019/01/PSATC-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20400" y="5716105"/>
            <a:ext cx="1066800" cy="921715"/>
          </a:xfrm>
          <a:prstGeom prst="rect">
            <a:avLst/>
          </a:prstGeom>
          <a:noFill/>
          <a:effectLst>
            <a:outerShdw sx="1000" sy="1000" algn="ctr" rotWithShape="0">
              <a:prstClr val="black"/>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4986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https://pmlorg.wpengine.com/wp-content/uploads/2019/01/PSATC-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20400" y="5716105"/>
            <a:ext cx="1066800" cy="921715"/>
          </a:xfrm>
          <a:prstGeom prst="rect">
            <a:avLst/>
          </a:prstGeom>
          <a:noFill/>
          <a:effectLst>
            <a:outerShdw sx="1000" sy="1000" algn="ctr" rotWithShape="0">
              <a:prstClr val="black"/>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52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https://pmlorg.wpengine.com/wp-content/uploads/2019/01/PSATC-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20400" y="5716105"/>
            <a:ext cx="1066800" cy="921715"/>
          </a:xfrm>
          <a:prstGeom prst="rect">
            <a:avLst/>
          </a:prstGeom>
          <a:noFill/>
          <a:effectLst>
            <a:outerShdw sx="1000" sy="1000" algn="ctr" rotWithShape="0">
              <a:prstClr val="black"/>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62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D2603-9005-4829-8702-04BEE1D860DA}" type="datetimeFigureOut">
              <a:rPr lang="en-US" smtClean="0"/>
              <a:t>10/29/2020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4DFA5-39D7-4457-9A7A-E27995CD3D50}" type="slidenum">
              <a:rPr lang="en-US" smtClean="0"/>
              <a:t>‹#›</a:t>
            </a:fld>
            <a:endParaRPr lang="en-US"/>
          </a:p>
        </p:txBody>
      </p:sp>
    </p:spTree>
    <p:extLst>
      <p:ext uri="{BB962C8B-B14F-4D97-AF65-F5344CB8AC3E}">
        <p14:creationId xmlns:p14="http://schemas.microsoft.com/office/powerpoint/2010/main" val="1160741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9"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3169" y="1668584"/>
            <a:ext cx="11105661" cy="1071563"/>
          </a:xfrm>
        </p:spPr>
        <p:txBody>
          <a:bodyPr>
            <a:noAutofit/>
          </a:bodyPr>
          <a:lstStyle/>
          <a:p>
            <a:r>
              <a:rPr lang="en-US" sz="4800" dirty="0" smtClean="0"/>
              <a:t>First Class Township Code Rewrite</a:t>
            </a:r>
            <a:endParaRPr lang="en-US" sz="4800" dirty="0"/>
          </a:p>
        </p:txBody>
      </p:sp>
      <p:sp>
        <p:nvSpPr>
          <p:cNvPr id="3" name="Subtitle 2"/>
          <p:cNvSpPr>
            <a:spLocks noGrp="1"/>
          </p:cNvSpPr>
          <p:nvPr>
            <p:ph type="subTitle" idx="1"/>
          </p:nvPr>
        </p:nvSpPr>
        <p:spPr>
          <a:xfrm>
            <a:off x="1524000" y="2840037"/>
            <a:ext cx="9144000" cy="739503"/>
          </a:xfrm>
        </p:spPr>
        <p:txBody>
          <a:bodyPr>
            <a:normAutofit fontScale="92500" lnSpcReduction="20000"/>
          </a:bodyPr>
          <a:lstStyle/>
          <a:p>
            <a:r>
              <a:rPr lang="en-US" dirty="0" smtClean="0"/>
              <a:t>Summary </a:t>
            </a:r>
            <a:r>
              <a:rPr lang="en-US" smtClean="0"/>
              <a:t>of </a:t>
            </a:r>
            <a:r>
              <a:rPr lang="en-US" smtClean="0"/>
              <a:t>Act 96 </a:t>
            </a:r>
            <a:r>
              <a:rPr lang="en-US" dirty="0" smtClean="0"/>
              <a:t>of 2020</a:t>
            </a:r>
          </a:p>
          <a:p>
            <a:r>
              <a:rPr lang="en-US" dirty="0" smtClean="0"/>
              <a:t>(House Bill 2073)</a:t>
            </a:r>
            <a:endParaRPr lang="en-US" dirty="0"/>
          </a:p>
        </p:txBody>
      </p:sp>
    </p:spTree>
    <p:extLst>
      <p:ext uri="{BB962C8B-B14F-4D97-AF65-F5344CB8AC3E}">
        <p14:creationId xmlns:p14="http://schemas.microsoft.com/office/powerpoint/2010/main" val="400535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VI</a:t>
            </a:r>
            <a:endParaRPr lang="en-US" dirty="0"/>
          </a:p>
        </p:txBody>
      </p:sp>
      <p:sp>
        <p:nvSpPr>
          <p:cNvPr id="3" name="Content Placeholder 2"/>
          <p:cNvSpPr>
            <a:spLocks noGrp="1"/>
          </p:cNvSpPr>
          <p:nvPr>
            <p:ph idx="1"/>
          </p:nvPr>
        </p:nvSpPr>
        <p:spPr>
          <a:xfrm>
            <a:off x="838200" y="1825624"/>
            <a:ext cx="10515600" cy="4694817"/>
          </a:xfrm>
        </p:spPr>
        <p:txBody>
          <a:bodyPr>
            <a:normAutofit/>
          </a:bodyPr>
          <a:lstStyle/>
          <a:p>
            <a:r>
              <a:rPr lang="en-US" sz="2400" dirty="0" smtClean="0"/>
              <a:t>New Subsection 602(b) – Authorizes </a:t>
            </a:r>
            <a:r>
              <a:rPr lang="en-US" sz="2400" dirty="0"/>
              <a:t>t</a:t>
            </a:r>
            <a:r>
              <a:rPr lang="en-US" sz="2400" dirty="0" smtClean="0"/>
              <a:t>he board of commissioners to purchase insurance in lieu of a bond if the insurance covers the same events of loss and insures against the same misconduct as the bond</a:t>
            </a:r>
          </a:p>
          <a:p>
            <a:r>
              <a:rPr lang="en-US" sz="2400" dirty="0" smtClean="0"/>
              <a:t>New Subsection 603(a.1) – Clarifies that a township treasurer, who is also the elected tax collector, may receive a salary, compensation or emoluments of office notwithstanding the limitation for total compensation for tax collectors provided in the Local Tax Collection Law</a:t>
            </a:r>
          </a:p>
          <a:p>
            <a:r>
              <a:rPr lang="en-US" sz="2400" dirty="0" smtClean="0"/>
              <a:t>New Subsection 605(d) – Provides that upon the effective date of this subsection, a township may not provide for an annuity in lieu of employees joining a pension or retirement system</a:t>
            </a:r>
          </a:p>
          <a:p>
            <a:pPr lvl="1"/>
            <a:r>
              <a:rPr lang="en-US" sz="2000" dirty="0" smtClean="0"/>
              <a:t>the rights of current or retired employees entitled to payments in accordance with any annuity entered into prior to the effective date of this subsection are not impacted </a:t>
            </a:r>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General Provisions Relating to Township Officers</a:t>
            </a:r>
            <a:endParaRPr lang="en-US" dirty="0"/>
          </a:p>
        </p:txBody>
      </p:sp>
    </p:spTree>
    <p:extLst>
      <p:ext uri="{BB962C8B-B14F-4D97-AF65-F5344CB8AC3E}">
        <p14:creationId xmlns:p14="http://schemas.microsoft.com/office/powerpoint/2010/main" val="87565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VI (continued)</a:t>
            </a:r>
          </a:p>
        </p:txBody>
      </p:sp>
      <p:sp>
        <p:nvSpPr>
          <p:cNvPr id="3" name="Content Placeholder 2"/>
          <p:cNvSpPr>
            <a:spLocks noGrp="1"/>
          </p:cNvSpPr>
          <p:nvPr>
            <p:ph idx="1"/>
          </p:nvPr>
        </p:nvSpPr>
        <p:spPr/>
        <p:txBody>
          <a:bodyPr>
            <a:normAutofit/>
          </a:bodyPr>
          <a:lstStyle/>
          <a:p>
            <a:pPr marL="0" lvl="1" indent="0">
              <a:buNone/>
            </a:pPr>
            <a:r>
              <a:rPr lang="en-US" dirty="0" smtClean="0"/>
              <a:t>Township associations and </a:t>
            </a:r>
            <a:r>
              <a:rPr lang="en-US" dirty="0"/>
              <a:t>t</a:t>
            </a:r>
            <a:r>
              <a:rPr lang="en-US" dirty="0" smtClean="0"/>
              <a:t>raining:</a:t>
            </a:r>
          </a:p>
          <a:p>
            <a:pPr marL="228600" lvl="1"/>
            <a:r>
              <a:rPr lang="en-US" dirty="0" smtClean="0"/>
              <a:t>Section 620 – Broadens the purpose of the state association</a:t>
            </a:r>
            <a:endParaRPr lang="en-US" dirty="0"/>
          </a:p>
          <a:p>
            <a:pPr marL="685800" lvl="2"/>
            <a:r>
              <a:rPr lang="en-US" dirty="0"/>
              <a:t>p</a:t>
            </a:r>
            <a:r>
              <a:rPr lang="en-US" dirty="0" smtClean="0"/>
              <a:t>owers relating to annual meetings now include educational conferences</a:t>
            </a:r>
          </a:p>
          <a:p>
            <a:pPr lvl="1"/>
            <a:r>
              <a:rPr lang="en-US" sz="2000" dirty="0"/>
              <a:t>e</a:t>
            </a:r>
            <a:r>
              <a:rPr lang="en-US" sz="2000" dirty="0" smtClean="0"/>
              <a:t>xpenses for annual meetings may be paid by the member townships</a:t>
            </a:r>
          </a:p>
          <a:p>
            <a:r>
              <a:rPr lang="en-US" sz="2400" dirty="0" smtClean="0"/>
              <a:t>Section 624.1 – Broadens the purpose of county or regional associations</a:t>
            </a:r>
          </a:p>
          <a:p>
            <a:pPr lvl="1"/>
            <a:r>
              <a:rPr lang="en-US" sz="2000" dirty="0" smtClean="0"/>
              <a:t>references to conventions is deleted</a:t>
            </a:r>
          </a:p>
          <a:p>
            <a:r>
              <a:rPr lang="en-US" sz="2400" dirty="0" smtClean="0"/>
              <a:t>Section 624.2 – Adds newly elected officials (not yet sworn in) to those officials authorized to attend training and receive reimbursement for expenses</a:t>
            </a:r>
          </a:p>
          <a:p>
            <a:pPr lvl="1"/>
            <a:endParaRPr lang="en-US" sz="2000" dirty="0" smtClean="0"/>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General Provisions Relating to Township Officers</a:t>
            </a:r>
            <a:endParaRPr lang="en-US" dirty="0"/>
          </a:p>
        </p:txBody>
      </p:sp>
    </p:spTree>
    <p:extLst>
      <p:ext uri="{BB962C8B-B14F-4D97-AF65-F5344CB8AC3E}">
        <p14:creationId xmlns:p14="http://schemas.microsoft.com/office/powerpoint/2010/main" val="67832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VI (continued)</a:t>
            </a:r>
          </a:p>
        </p:txBody>
      </p:sp>
      <p:sp>
        <p:nvSpPr>
          <p:cNvPr id="3" name="Content Placeholder 2"/>
          <p:cNvSpPr>
            <a:spLocks noGrp="1"/>
          </p:cNvSpPr>
          <p:nvPr>
            <p:ph idx="1"/>
          </p:nvPr>
        </p:nvSpPr>
        <p:spPr/>
        <p:txBody>
          <a:bodyPr>
            <a:normAutofit fontScale="92500"/>
          </a:bodyPr>
          <a:lstStyle/>
          <a:p>
            <a:pPr marL="0" indent="0">
              <a:buNone/>
            </a:pPr>
            <a:r>
              <a:rPr lang="en-US" sz="2400" dirty="0" smtClean="0"/>
              <a:t>Civil </a:t>
            </a:r>
            <a:r>
              <a:rPr lang="en-US" sz="2400" dirty="0"/>
              <a:t>service </a:t>
            </a:r>
            <a:r>
              <a:rPr lang="en-US" sz="2400" dirty="0" smtClean="0"/>
              <a:t>for police </a:t>
            </a:r>
            <a:r>
              <a:rPr lang="en-US" sz="2400" dirty="0"/>
              <a:t>and </a:t>
            </a:r>
            <a:r>
              <a:rPr lang="en-US" sz="2400" dirty="0" smtClean="0"/>
              <a:t>paid firefighters:</a:t>
            </a:r>
          </a:p>
          <a:p>
            <a:r>
              <a:rPr lang="en-US" sz="2400" dirty="0" smtClean="0"/>
              <a:t>Subsection 625(d) – The phrase “reduced in rank” is changed to “demoted”</a:t>
            </a:r>
          </a:p>
          <a:p>
            <a:r>
              <a:rPr lang="en-US" sz="2400" dirty="0" smtClean="0">
                <a:solidFill>
                  <a:schemeClr val="accent3">
                    <a:lumMod val="20000"/>
                    <a:lumOff val="80000"/>
                  </a:schemeClr>
                </a:solidFill>
              </a:rPr>
              <a:t>New Subsection 625(e) – Provides that nothing </a:t>
            </a:r>
            <a:r>
              <a:rPr lang="en-US" sz="2400" dirty="0">
                <a:solidFill>
                  <a:schemeClr val="accent3">
                    <a:lumMod val="20000"/>
                    <a:lumOff val="80000"/>
                  </a:schemeClr>
                </a:solidFill>
              </a:rPr>
              <a:t>in this subdivision shall apply to retirement or </a:t>
            </a:r>
            <a:r>
              <a:rPr lang="en-US" sz="2400" dirty="0" smtClean="0">
                <a:solidFill>
                  <a:schemeClr val="accent3">
                    <a:lumMod val="20000"/>
                    <a:lumOff val="80000"/>
                  </a:schemeClr>
                </a:solidFill>
              </a:rPr>
              <a:t>may be </a:t>
            </a:r>
            <a:r>
              <a:rPr lang="en-US" sz="2400" dirty="0">
                <a:solidFill>
                  <a:schemeClr val="accent3">
                    <a:lumMod val="20000"/>
                    <a:lumOff val="80000"/>
                  </a:schemeClr>
                </a:solidFill>
              </a:rPr>
              <a:t>construed to prevent a township from adopting a compulsory retirement age </a:t>
            </a:r>
            <a:r>
              <a:rPr lang="en-US" sz="2400" dirty="0" smtClean="0">
                <a:solidFill>
                  <a:schemeClr val="accent3">
                    <a:lumMod val="20000"/>
                    <a:lumOff val="80000"/>
                  </a:schemeClr>
                </a:solidFill>
              </a:rPr>
              <a:t>for its employees </a:t>
            </a:r>
            <a:r>
              <a:rPr lang="en-US" sz="2400" dirty="0">
                <a:solidFill>
                  <a:schemeClr val="accent3">
                    <a:lumMod val="20000"/>
                    <a:lumOff val="80000"/>
                  </a:schemeClr>
                </a:solidFill>
              </a:rPr>
              <a:t>or any class of </a:t>
            </a:r>
            <a:r>
              <a:rPr lang="en-US" sz="2400" dirty="0" smtClean="0">
                <a:solidFill>
                  <a:schemeClr val="accent3">
                    <a:lumMod val="20000"/>
                    <a:lumOff val="80000"/>
                  </a:schemeClr>
                </a:solidFill>
              </a:rPr>
              <a:t>employees or from </a:t>
            </a:r>
            <a:r>
              <a:rPr lang="en-US" sz="2400" dirty="0">
                <a:solidFill>
                  <a:schemeClr val="accent3">
                    <a:lumMod val="20000"/>
                    <a:lumOff val="80000"/>
                  </a:schemeClr>
                </a:solidFill>
              </a:rPr>
              <a:t>retiring the township </a:t>
            </a:r>
            <a:r>
              <a:rPr lang="en-US" sz="2400" dirty="0" smtClean="0">
                <a:solidFill>
                  <a:schemeClr val="accent3">
                    <a:lumMod val="20000"/>
                    <a:lumOff val="80000"/>
                  </a:schemeClr>
                </a:solidFill>
              </a:rPr>
              <a:t>employees </a:t>
            </a:r>
            <a:r>
              <a:rPr lang="en-US" sz="2400" dirty="0">
                <a:solidFill>
                  <a:schemeClr val="accent3">
                    <a:lumMod val="20000"/>
                    <a:lumOff val="80000"/>
                  </a:schemeClr>
                </a:solidFill>
              </a:rPr>
              <a:t>automatically when they </a:t>
            </a:r>
            <a:r>
              <a:rPr lang="en-US" sz="2400" dirty="0" smtClean="0">
                <a:solidFill>
                  <a:schemeClr val="accent3">
                    <a:lumMod val="20000"/>
                    <a:lumOff val="80000"/>
                  </a:schemeClr>
                </a:solidFill>
              </a:rPr>
              <a:t>reach that age</a:t>
            </a:r>
          </a:p>
          <a:p>
            <a:r>
              <a:rPr lang="en-US" sz="2400" dirty="0" smtClean="0"/>
              <a:t>Section 628 – Authorizes a civil service commission to meet and organize within 30 days of the first Monday of each even numbered year</a:t>
            </a:r>
          </a:p>
          <a:p>
            <a:r>
              <a:rPr lang="en-US" sz="2400" dirty="0" smtClean="0"/>
              <a:t>Section 629 – Authorizes the appointment of a solicitor paid for by the township  </a:t>
            </a:r>
          </a:p>
          <a:p>
            <a:pPr lvl="1"/>
            <a:r>
              <a:rPr lang="en-US" sz="2000" dirty="0" smtClean="0"/>
              <a:t>township may place a reasonable limit on the amount of compensation for the solicitor’s service to the civil service commission</a:t>
            </a:r>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General Provisions Relating to Township Officers</a:t>
            </a:r>
            <a:endParaRPr lang="en-US" dirty="0"/>
          </a:p>
        </p:txBody>
      </p:sp>
    </p:spTree>
    <p:extLst>
      <p:ext uri="{BB962C8B-B14F-4D97-AF65-F5344CB8AC3E}">
        <p14:creationId xmlns:p14="http://schemas.microsoft.com/office/powerpoint/2010/main" val="400370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VI (continued)</a:t>
            </a:r>
          </a:p>
        </p:txBody>
      </p:sp>
      <p:sp>
        <p:nvSpPr>
          <p:cNvPr id="3" name="Content Placeholder 2"/>
          <p:cNvSpPr>
            <a:spLocks noGrp="1"/>
          </p:cNvSpPr>
          <p:nvPr>
            <p:ph idx="1"/>
          </p:nvPr>
        </p:nvSpPr>
        <p:spPr/>
        <p:txBody>
          <a:bodyPr>
            <a:normAutofit/>
          </a:bodyPr>
          <a:lstStyle/>
          <a:p>
            <a:pPr marL="0" indent="0">
              <a:buNone/>
            </a:pPr>
            <a:r>
              <a:rPr lang="en-US" sz="2200" dirty="0" smtClean="0"/>
              <a:t>Rules and regulations of the civil </a:t>
            </a:r>
            <a:r>
              <a:rPr lang="en-US" sz="2200" dirty="0"/>
              <a:t>s</a:t>
            </a:r>
            <a:r>
              <a:rPr lang="en-US" sz="2200" dirty="0" smtClean="0"/>
              <a:t>ervice </a:t>
            </a:r>
            <a:r>
              <a:rPr lang="en-US" sz="2200" dirty="0"/>
              <a:t>c</a:t>
            </a:r>
            <a:r>
              <a:rPr lang="en-US" sz="2200" dirty="0" smtClean="0"/>
              <a:t>ommission:</a:t>
            </a:r>
          </a:p>
          <a:p>
            <a:r>
              <a:rPr lang="en-US" sz="2200" dirty="0" smtClean="0"/>
              <a:t>Subsection </a:t>
            </a:r>
            <a:r>
              <a:rPr lang="en-US" sz="2200" dirty="0"/>
              <a:t>630(a) – </a:t>
            </a:r>
            <a:r>
              <a:rPr lang="en-US" sz="2200" dirty="0" smtClean="0"/>
              <a:t>Provides township commissioners shall not have the power to promulgate the rules and regulations of the civil service commission, or amendments to them, but may make suggestions </a:t>
            </a:r>
          </a:p>
          <a:p>
            <a:pPr lvl="1"/>
            <a:r>
              <a:rPr lang="en-US" sz="2000" dirty="0" smtClean="0"/>
              <a:t>township commissioners continue to have the authority to approve rules, regulations and amendments </a:t>
            </a:r>
          </a:p>
          <a:p>
            <a:r>
              <a:rPr lang="en-US" sz="2200" dirty="0" smtClean="0"/>
              <a:t>New Subsection 630(b) </a:t>
            </a:r>
            <a:r>
              <a:rPr lang="en-US" sz="2200" dirty="0"/>
              <a:t>– </a:t>
            </a:r>
            <a:r>
              <a:rPr lang="en-US" sz="2200" dirty="0" smtClean="0"/>
              <a:t> Provides that </a:t>
            </a:r>
            <a:r>
              <a:rPr lang="en-US" sz="2200" dirty="0"/>
              <a:t>p</a:t>
            </a:r>
            <a:r>
              <a:rPr lang="en-US" sz="2200" dirty="0" smtClean="0"/>
              <a:t>ursuant to an adopted resolution by the board of commissions, the </a:t>
            </a:r>
            <a:r>
              <a:rPr lang="en-US" sz="2200" dirty="0"/>
              <a:t>rules and regulations of the civil service commission shall reflect </a:t>
            </a:r>
            <a:r>
              <a:rPr lang="en-US" sz="2200" dirty="0" smtClean="0"/>
              <a:t>any minimum </a:t>
            </a:r>
            <a:r>
              <a:rPr lang="en-US" sz="2200" dirty="0"/>
              <a:t>qualifications for police </a:t>
            </a:r>
            <a:r>
              <a:rPr lang="en-US" sz="2200" dirty="0" smtClean="0"/>
              <a:t>or paid </a:t>
            </a:r>
            <a:r>
              <a:rPr lang="en-US" sz="2200" dirty="0"/>
              <a:t>firefighters pertaining to age, educational background, years of experience and areas of desired special expertise or </a:t>
            </a:r>
            <a:r>
              <a:rPr lang="en-US" sz="2200" dirty="0" smtClean="0"/>
              <a:t>certifications</a:t>
            </a:r>
            <a:endParaRPr lang="en-US" sz="22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General Provisions Relating to Township Officers</a:t>
            </a:r>
            <a:endParaRPr lang="en-US" dirty="0"/>
          </a:p>
        </p:txBody>
      </p:sp>
    </p:spTree>
    <p:extLst>
      <p:ext uri="{BB962C8B-B14F-4D97-AF65-F5344CB8AC3E}">
        <p14:creationId xmlns:p14="http://schemas.microsoft.com/office/powerpoint/2010/main" val="421452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VI (continued)</a:t>
            </a:r>
          </a:p>
        </p:txBody>
      </p:sp>
      <p:sp>
        <p:nvSpPr>
          <p:cNvPr id="3" name="Content Placeholder 2"/>
          <p:cNvSpPr>
            <a:spLocks noGrp="1"/>
          </p:cNvSpPr>
          <p:nvPr>
            <p:ph idx="1"/>
          </p:nvPr>
        </p:nvSpPr>
        <p:spPr>
          <a:xfrm>
            <a:off x="838200" y="1825625"/>
            <a:ext cx="10515600" cy="4523900"/>
          </a:xfrm>
        </p:spPr>
        <p:txBody>
          <a:bodyPr>
            <a:normAutofit/>
          </a:bodyPr>
          <a:lstStyle/>
          <a:p>
            <a:pPr marL="0" indent="0">
              <a:buNone/>
            </a:pPr>
            <a:r>
              <a:rPr lang="en-US" sz="2400" dirty="0" smtClean="0"/>
              <a:t>Subpoenas and examinations:</a:t>
            </a:r>
          </a:p>
          <a:p>
            <a:r>
              <a:rPr lang="en-US" sz="2400" dirty="0" smtClean="0"/>
              <a:t>Subsection 633(c) </a:t>
            </a:r>
            <a:r>
              <a:rPr lang="en-US" sz="2400" dirty="0"/>
              <a:t>– </a:t>
            </a:r>
            <a:r>
              <a:rPr lang="en-US" sz="2400" dirty="0" smtClean="0"/>
              <a:t> Increases the fine for individuals refusing </a:t>
            </a:r>
            <a:r>
              <a:rPr lang="en-US" sz="2400" dirty="0"/>
              <a:t>to obey a subpoena issued by the </a:t>
            </a:r>
            <a:r>
              <a:rPr lang="en-US" sz="2400" dirty="0" smtClean="0"/>
              <a:t>civil service commission from $100 to a range of  $250 to $500 </a:t>
            </a:r>
          </a:p>
          <a:p>
            <a:r>
              <a:rPr lang="en-US" sz="2400" dirty="0" smtClean="0"/>
              <a:t>Section 636 </a:t>
            </a:r>
            <a:r>
              <a:rPr lang="en-US" sz="2400" dirty="0"/>
              <a:t>– </a:t>
            </a:r>
            <a:r>
              <a:rPr lang="en-US" sz="2400" dirty="0" smtClean="0"/>
              <a:t>Keeps the requirement to formally apply for examination, but removes the specific list of information requested on an application</a:t>
            </a:r>
          </a:p>
          <a:p>
            <a:r>
              <a:rPr lang="en-US" sz="2400" dirty="0" smtClean="0"/>
              <a:t>Subsection 637(b) – Adds clarification that either an applicant or aggrieved person may request counsel and a public hearing; deliberations </a:t>
            </a:r>
            <a:r>
              <a:rPr lang="en-US" sz="2400" dirty="0"/>
              <a:t>on evidentiary or procedural </a:t>
            </a:r>
            <a:r>
              <a:rPr lang="en-US" sz="2400" dirty="0" smtClean="0"/>
              <a:t>issues may be conducted in executive session;  and final decisions of the commission must occur at a public meeting   </a:t>
            </a: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General Provisions Relating to Township Officers</a:t>
            </a:r>
            <a:endParaRPr lang="en-US" dirty="0"/>
          </a:p>
        </p:txBody>
      </p:sp>
    </p:spTree>
    <p:extLst>
      <p:ext uri="{BB962C8B-B14F-4D97-AF65-F5344CB8AC3E}">
        <p14:creationId xmlns:p14="http://schemas.microsoft.com/office/powerpoint/2010/main" val="277915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VI (continued)</a:t>
            </a:r>
          </a:p>
        </p:txBody>
      </p:sp>
      <p:sp>
        <p:nvSpPr>
          <p:cNvPr id="3" name="Content Placeholder 2"/>
          <p:cNvSpPr>
            <a:spLocks noGrp="1"/>
          </p:cNvSpPr>
          <p:nvPr>
            <p:ph idx="1"/>
          </p:nvPr>
        </p:nvSpPr>
        <p:spPr>
          <a:xfrm>
            <a:off x="838200" y="1825625"/>
            <a:ext cx="10515600" cy="4523900"/>
          </a:xfrm>
        </p:spPr>
        <p:txBody>
          <a:bodyPr>
            <a:normAutofit/>
          </a:bodyPr>
          <a:lstStyle/>
          <a:p>
            <a:pPr marL="0" indent="0">
              <a:buNone/>
            </a:pPr>
            <a:r>
              <a:rPr lang="en-US" sz="2400" dirty="0" smtClean="0"/>
              <a:t>Hearings Dismissals and Demotions:</a:t>
            </a:r>
          </a:p>
          <a:p>
            <a:r>
              <a:rPr lang="en-US" sz="2400" dirty="0" smtClean="0"/>
              <a:t>Subsection 645(a) –  </a:t>
            </a:r>
            <a:r>
              <a:rPr lang="en-US" sz="2200" dirty="0" smtClean="0"/>
              <a:t>Adds new language stating the failure of the commission to hold a hearing within 10 days does not result in the dismissal of charges</a:t>
            </a:r>
          </a:p>
          <a:p>
            <a:r>
              <a:rPr lang="en-US" sz="2400" dirty="0" smtClean="0"/>
              <a:t>Subsection 645(d) – Adds new language stating unless the board of commissioners or the individual who is subject to suspension, removal or demotion requests that the disciplinary hearing before the commission be open to the public, the hearing will be closed; final disposition of the action shall occur in public </a:t>
            </a:r>
          </a:p>
          <a:p>
            <a:r>
              <a:rPr lang="en-US" sz="2400" dirty="0" smtClean="0"/>
              <a:t>New Subsection 645(e) – A police officer or firefighter subject to suspension, discharge or discipline has the option of challenging the discipline under the procedures of the section or by a proceeding in grievance arbitration, but not both</a:t>
            </a: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General Provisions Relating to Township Officers</a:t>
            </a:r>
            <a:endParaRPr lang="en-US" dirty="0"/>
          </a:p>
        </p:txBody>
      </p:sp>
    </p:spTree>
    <p:extLst>
      <p:ext uri="{BB962C8B-B14F-4D97-AF65-F5344CB8AC3E}">
        <p14:creationId xmlns:p14="http://schemas.microsoft.com/office/powerpoint/2010/main" val="206227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VII</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Subsection 702(b) – Adds language stating only commissioners physically present at the public meeting count toward a quorum</a:t>
            </a:r>
          </a:p>
          <a:p>
            <a:r>
              <a:rPr lang="en-US" sz="2400" dirty="0" smtClean="0"/>
              <a:t>New </a:t>
            </a:r>
            <a:r>
              <a:rPr lang="en-US" sz="2400" dirty="0"/>
              <a:t>S</a:t>
            </a:r>
            <a:r>
              <a:rPr lang="en-US" sz="2400" dirty="0" smtClean="0"/>
              <a:t>ubsection 702(b.1) – Authorizes the use of a telecommunications policy;  </a:t>
            </a:r>
            <a:r>
              <a:rPr lang="en-US" sz="2400" dirty="0"/>
              <a:t>s</a:t>
            </a:r>
            <a:r>
              <a:rPr lang="en-US" sz="2400" dirty="0" smtClean="0"/>
              <a:t>uch a policy allows a board of commissioners to use telecommunication devices to accommodate members not physically present;  </a:t>
            </a:r>
            <a:r>
              <a:rPr lang="en-US" sz="2400" dirty="0"/>
              <a:t>a</a:t>
            </a:r>
            <a:r>
              <a:rPr lang="en-US" sz="2400" dirty="0" smtClean="0"/>
              <a:t>ll participants must be able, at a minimum, to speak to and hear each other </a:t>
            </a:r>
          </a:p>
          <a:p>
            <a:pPr lvl="1"/>
            <a:r>
              <a:rPr lang="en-US" dirty="0"/>
              <a:t>i</a:t>
            </a:r>
            <a:r>
              <a:rPr lang="en-US" dirty="0" smtClean="0"/>
              <a:t>f a member physically present is disqualified from voting, the members participating by telecommunication shall be counted to maintain a quorum</a:t>
            </a:r>
          </a:p>
          <a:p>
            <a:pPr lvl="1"/>
            <a:r>
              <a:rPr lang="en-US" dirty="0"/>
              <a:t>a</a:t>
            </a:r>
            <a:r>
              <a:rPr lang="en-US" dirty="0" smtClean="0"/>
              <a:t>ny changes to an established telecommunications policy shall become effective no sooner than 30 days following the vote to change the policy</a:t>
            </a:r>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Commissioners</a:t>
            </a:r>
            <a:endParaRPr lang="en-US" dirty="0"/>
          </a:p>
        </p:txBody>
      </p:sp>
    </p:spTree>
    <p:extLst>
      <p:ext uri="{BB962C8B-B14F-4D97-AF65-F5344CB8AC3E}">
        <p14:creationId xmlns:p14="http://schemas.microsoft.com/office/powerpoint/2010/main" val="30282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VII (continued)</a:t>
            </a:r>
            <a:endParaRPr lang="en-US" dirty="0"/>
          </a:p>
        </p:txBody>
      </p:sp>
      <p:sp>
        <p:nvSpPr>
          <p:cNvPr id="3" name="Content Placeholder 2"/>
          <p:cNvSpPr>
            <a:spLocks noGrp="1"/>
          </p:cNvSpPr>
          <p:nvPr>
            <p:ph idx="1"/>
          </p:nvPr>
        </p:nvSpPr>
        <p:spPr>
          <a:xfrm>
            <a:off x="838200" y="1635125"/>
            <a:ext cx="10515600" cy="4616046"/>
          </a:xfrm>
        </p:spPr>
        <p:txBody>
          <a:bodyPr>
            <a:normAutofit/>
          </a:bodyPr>
          <a:lstStyle/>
          <a:p>
            <a:endParaRPr lang="en-US" sz="2400" dirty="0"/>
          </a:p>
          <a:p>
            <a:r>
              <a:rPr lang="en-US" sz="2400" dirty="0" smtClean="0">
                <a:solidFill>
                  <a:srgbClr val="FFFF00"/>
                </a:solidFill>
              </a:rPr>
              <a:t>Chart</a:t>
            </a:r>
          </a:p>
          <a:p>
            <a:r>
              <a:rPr lang="en-US" sz="2400" dirty="0" smtClean="0"/>
              <a:t>Subsection 703(a) – Increases the maximum                                                     allowable salary amount for commissioners; adds a new tier for townships with a population of 45,000 or more </a:t>
            </a:r>
          </a:p>
          <a:p>
            <a:r>
              <a:rPr lang="en-US" sz="2400" dirty="0" smtClean="0"/>
              <a:t>New </a:t>
            </a:r>
            <a:r>
              <a:rPr lang="en-US" sz="2400" dirty="0"/>
              <a:t>S</a:t>
            </a:r>
            <a:r>
              <a:rPr lang="en-US" sz="2400" dirty="0" smtClean="0"/>
              <a:t>ubsection 703(a.1) – Allows the board of commissioners to provide compensation based on a member’s meeting attendance</a:t>
            </a:r>
          </a:p>
          <a:p>
            <a:pPr lvl="1"/>
            <a:r>
              <a:rPr lang="en-US" sz="2000" dirty="0"/>
              <a:t>o</a:t>
            </a:r>
            <a:r>
              <a:rPr lang="en-US" sz="2000" dirty="0" smtClean="0"/>
              <a:t>n a per-meeting basis, the board may provide for a forfeiture of a portion of the annual compensation or impose other penalties for unexcused absences</a:t>
            </a:r>
          </a:p>
          <a:p>
            <a:r>
              <a:rPr lang="en-US" sz="2400" dirty="0" smtClean="0"/>
              <a:t>Subsection 703(b) – Clarifies that a change </a:t>
            </a:r>
            <a:r>
              <a:rPr lang="en-US" sz="2400" dirty="0"/>
              <a:t>in salary, compensation or emoluments </a:t>
            </a:r>
            <a:r>
              <a:rPr lang="en-US" sz="2400" dirty="0" smtClean="0"/>
              <a:t>shall </a:t>
            </a:r>
            <a:r>
              <a:rPr lang="en-US" sz="2400" dirty="0"/>
              <a:t>become effective at the </a:t>
            </a:r>
            <a:r>
              <a:rPr lang="en-US" sz="2400" dirty="0" smtClean="0"/>
              <a:t>beginning of the next                                                  term </a:t>
            </a:r>
            <a:r>
              <a:rPr lang="en-US" sz="2400" dirty="0"/>
              <a:t>of the commissioner</a:t>
            </a:r>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Commissioners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85215756"/>
              </p:ext>
            </p:extLst>
          </p:nvPr>
        </p:nvGraphicFramePr>
        <p:xfrm>
          <a:off x="8129238" y="316960"/>
          <a:ext cx="3389971" cy="2408652"/>
        </p:xfrm>
        <a:graphic>
          <a:graphicData uri="http://schemas.openxmlformats.org/drawingml/2006/table">
            <a:tbl>
              <a:tblPr firstRow="1" bandRow="1">
                <a:tableStyleId>{0505E3EF-67EA-436B-97B2-0124C06EBD24}</a:tableStyleId>
              </a:tblPr>
              <a:tblGrid>
                <a:gridCol w="1639231">
                  <a:extLst>
                    <a:ext uri="{9D8B030D-6E8A-4147-A177-3AD203B41FA5}">
                      <a16:colId xmlns:a16="http://schemas.microsoft.com/office/drawing/2014/main" val="1354287304"/>
                    </a:ext>
                  </a:extLst>
                </a:gridCol>
                <a:gridCol w="1750740">
                  <a:extLst>
                    <a:ext uri="{9D8B030D-6E8A-4147-A177-3AD203B41FA5}">
                      <a16:colId xmlns:a16="http://schemas.microsoft.com/office/drawing/2014/main" val="4070163063"/>
                    </a:ext>
                  </a:extLst>
                </a:gridCol>
              </a:tblGrid>
              <a:tr h="240547">
                <a:tc>
                  <a:txBody>
                    <a:bodyPr/>
                    <a:lstStyle/>
                    <a:p>
                      <a:r>
                        <a:rPr lang="en-US" sz="1200" dirty="0" smtClean="0"/>
                        <a:t>Township</a:t>
                      </a:r>
                      <a:r>
                        <a:rPr lang="en-US" sz="1200" baseline="0" dirty="0" smtClean="0"/>
                        <a:t> Population</a:t>
                      </a:r>
                      <a:endParaRPr lang="en-US" sz="1200" dirty="0"/>
                    </a:p>
                  </a:txBody>
                  <a:tcPr marL="67027" marR="67027" marT="33514" marB="33514"/>
                </a:tc>
                <a:tc>
                  <a:txBody>
                    <a:bodyPr/>
                    <a:lstStyle/>
                    <a:p>
                      <a:r>
                        <a:rPr lang="en-US" sz="1200" dirty="0" smtClean="0"/>
                        <a:t>Maximum Salary/Year</a:t>
                      </a:r>
                      <a:endParaRPr lang="en-US" sz="1200" dirty="0"/>
                    </a:p>
                  </a:txBody>
                  <a:tcPr marL="67027" marR="67027" marT="33514" marB="33514"/>
                </a:tc>
                <a:extLst>
                  <a:ext uri="{0D108BD9-81ED-4DB2-BD59-A6C34878D82A}">
                    <a16:rowId xmlns:a16="http://schemas.microsoft.com/office/drawing/2014/main" val="1944483662"/>
                  </a:ext>
                </a:extLst>
              </a:tr>
              <a:tr h="240547">
                <a:tc>
                  <a:txBody>
                    <a:bodyPr/>
                    <a:lstStyle/>
                    <a:p>
                      <a:r>
                        <a:rPr lang="en-US" sz="1200" dirty="0" smtClean="0"/>
                        <a:t>5,000</a:t>
                      </a:r>
                      <a:endParaRPr lang="en-US" sz="1200" dirty="0"/>
                    </a:p>
                  </a:txBody>
                  <a:tcPr marL="67027" marR="67027" marT="33514" marB="33514"/>
                </a:tc>
                <a:tc>
                  <a:txBody>
                    <a:bodyPr/>
                    <a:lstStyle/>
                    <a:p>
                      <a:r>
                        <a:rPr lang="en-US" sz="1200" dirty="0" smtClean="0"/>
                        <a:t>$3,145</a:t>
                      </a:r>
                      <a:endParaRPr lang="en-US" sz="1200" dirty="0"/>
                    </a:p>
                  </a:txBody>
                  <a:tcPr marL="67027" marR="67027" marT="33514" marB="33514"/>
                </a:tc>
                <a:extLst>
                  <a:ext uri="{0D108BD9-81ED-4DB2-BD59-A6C34878D82A}">
                    <a16:rowId xmlns:a16="http://schemas.microsoft.com/office/drawing/2014/main" val="1642410435"/>
                  </a:ext>
                </a:extLst>
              </a:tr>
              <a:tr h="240547">
                <a:tc>
                  <a:txBody>
                    <a:bodyPr/>
                    <a:lstStyle/>
                    <a:p>
                      <a:r>
                        <a:rPr lang="en-US" sz="1200" dirty="0" smtClean="0"/>
                        <a:t>5,000-9,999</a:t>
                      </a:r>
                      <a:endParaRPr lang="en-US" sz="1200" dirty="0"/>
                    </a:p>
                  </a:txBody>
                  <a:tcPr marL="67027" marR="67027" marT="33514" marB="33514"/>
                </a:tc>
                <a:tc>
                  <a:txBody>
                    <a:bodyPr/>
                    <a:lstStyle/>
                    <a:p>
                      <a:r>
                        <a:rPr lang="en-US" sz="1200" dirty="0" smtClean="0"/>
                        <a:t>$4,190</a:t>
                      </a:r>
                      <a:endParaRPr lang="en-US" sz="1200" dirty="0"/>
                    </a:p>
                  </a:txBody>
                  <a:tcPr marL="67027" marR="67027" marT="33514" marB="33514"/>
                </a:tc>
                <a:extLst>
                  <a:ext uri="{0D108BD9-81ED-4DB2-BD59-A6C34878D82A}">
                    <a16:rowId xmlns:a16="http://schemas.microsoft.com/office/drawing/2014/main" val="3858120312"/>
                  </a:ext>
                </a:extLst>
              </a:tr>
              <a:tr h="240547">
                <a:tc>
                  <a:txBody>
                    <a:bodyPr/>
                    <a:lstStyle/>
                    <a:p>
                      <a:r>
                        <a:rPr lang="en-US" sz="1200" dirty="0" smtClean="0"/>
                        <a:t>10,000-14,999</a:t>
                      </a:r>
                      <a:endParaRPr lang="en-US" sz="1200" dirty="0"/>
                    </a:p>
                  </a:txBody>
                  <a:tcPr marL="67027" marR="67027" marT="33514" marB="33514"/>
                </a:tc>
                <a:tc>
                  <a:txBody>
                    <a:bodyPr/>
                    <a:lstStyle/>
                    <a:p>
                      <a:r>
                        <a:rPr lang="en-US" sz="1200" dirty="0" smtClean="0"/>
                        <a:t>$5,450</a:t>
                      </a:r>
                      <a:endParaRPr lang="en-US" sz="1200" dirty="0"/>
                    </a:p>
                  </a:txBody>
                  <a:tcPr marL="67027" marR="67027" marT="33514" marB="33514"/>
                </a:tc>
                <a:extLst>
                  <a:ext uri="{0D108BD9-81ED-4DB2-BD59-A6C34878D82A}">
                    <a16:rowId xmlns:a16="http://schemas.microsoft.com/office/drawing/2014/main" val="245516674"/>
                  </a:ext>
                </a:extLst>
              </a:tr>
              <a:tr h="240547">
                <a:tc>
                  <a:txBody>
                    <a:bodyPr/>
                    <a:lstStyle/>
                    <a:p>
                      <a:r>
                        <a:rPr lang="en-US" sz="1200" dirty="0" smtClean="0"/>
                        <a:t>15,000-24,999</a:t>
                      </a:r>
                      <a:endParaRPr lang="en-US" sz="1200" dirty="0"/>
                    </a:p>
                  </a:txBody>
                  <a:tcPr marL="67027" marR="67027" marT="33514" marB="33514"/>
                </a:tc>
                <a:tc>
                  <a:txBody>
                    <a:bodyPr/>
                    <a:lstStyle/>
                    <a:p>
                      <a:r>
                        <a:rPr lang="en-US" sz="1200" dirty="0" smtClean="0"/>
                        <a:t>$6,915</a:t>
                      </a:r>
                      <a:endParaRPr lang="en-US" sz="1200" dirty="0"/>
                    </a:p>
                  </a:txBody>
                  <a:tcPr marL="67027" marR="67027" marT="33514" marB="33514"/>
                </a:tc>
                <a:extLst>
                  <a:ext uri="{0D108BD9-81ED-4DB2-BD59-A6C34878D82A}">
                    <a16:rowId xmlns:a16="http://schemas.microsoft.com/office/drawing/2014/main" val="70673179"/>
                  </a:ext>
                </a:extLst>
              </a:tr>
              <a:tr h="240547">
                <a:tc>
                  <a:txBody>
                    <a:bodyPr/>
                    <a:lstStyle/>
                    <a:p>
                      <a:r>
                        <a:rPr lang="en-US" sz="1200" dirty="0" smtClean="0"/>
                        <a:t>25,000-34,999</a:t>
                      </a:r>
                      <a:endParaRPr lang="en-US" sz="1200" dirty="0"/>
                    </a:p>
                  </a:txBody>
                  <a:tcPr marL="67027" marR="67027" marT="33514" marB="33514"/>
                </a:tc>
                <a:tc>
                  <a:txBody>
                    <a:bodyPr/>
                    <a:lstStyle/>
                    <a:p>
                      <a:r>
                        <a:rPr lang="en-US" sz="1200" dirty="0" smtClean="0"/>
                        <a:t>$7,335</a:t>
                      </a:r>
                      <a:endParaRPr lang="en-US" sz="1200" dirty="0"/>
                    </a:p>
                  </a:txBody>
                  <a:tcPr marL="67027" marR="67027" marT="33514" marB="33514"/>
                </a:tc>
                <a:extLst>
                  <a:ext uri="{0D108BD9-81ED-4DB2-BD59-A6C34878D82A}">
                    <a16:rowId xmlns:a16="http://schemas.microsoft.com/office/drawing/2014/main" val="749240032"/>
                  </a:ext>
                </a:extLst>
              </a:tr>
              <a:tr h="293536">
                <a:tc>
                  <a:txBody>
                    <a:bodyPr/>
                    <a:lstStyle/>
                    <a:p>
                      <a:r>
                        <a:rPr lang="en-US" sz="1200" dirty="0" smtClean="0">
                          <a:solidFill>
                            <a:schemeClr val="bg1"/>
                          </a:solidFill>
                        </a:rPr>
                        <a:t>35,000-44,999</a:t>
                      </a:r>
                      <a:endParaRPr lang="en-US" sz="1200" dirty="0">
                        <a:solidFill>
                          <a:schemeClr val="bg1"/>
                        </a:solidFill>
                      </a:endParaRPr>
                    </a:p>
                  </a:txBody>
                  <a:tcPr marL="67027" marR="67027" marT="33514" marB="33514"/>
                </a:tc>
                <a:tc>
                  <a:txBody>
                    <a:bodyPr/>
                    <a:lstStyle/>
                    <a:p>
                      <a:r>
                        <a:rPr lang="en-US" sz="1200" dirty="0" smtClean="0"/>
                        <a:t>$8,385</a:t>
                      </a:r>
                      <a:endParaRPr lang="en-US" sz="1200" dirty="0"/>
                    </a:p>
                  </a:txBody>
                  <a:tcPr marL="67027" marR="67027" marT="33514" marB="33514"/>
                </a:tc>
                <a:extLst>
                  <a:ext uri="{0D108BD9-81ED-4DB2-BD59-A6C34878D82A}">
                    <a16:rowId xmlns:a16="http://schemas.microsoft.com/office/drawing/2014/main" val="3451910661"/>
                  </a:ext>
                </a:extLst>
              </a:tr>
              <a:tr h="293536">
                <a:tc>
                  <a:txBody>
                    <a:bodyPr/>
                    <a:lstStyle/>
                    <a:p>
                      <a:r>
                        <a:rPr lang="en-US" sz="1200" dirty="0" smtClean="0">
                          <a:solidFill>
                            <a:schemeClr val="bg1"/>
                          </a:solidFill>
                        </a:rPr>
                        <a:t>45,000 or more</a:t>
                      </a:r>
                      <a:endParaRPr lang="en-US" sz="1200" dirty="0">
                        <a:solidFill>
                          <a:schemeClr val="bg1"/>
                        </a:solidFill>
                      </a:endParaRPr>
                    </a:p>
                  </a:txBody>
                  <a:tcPr marL="67027" marR="67027" marT="33514" marB="33514"/>
                </a:tc>
                <a:tc>
                  <a:txBody>
                    <a:bodyPr/>
                    <a:lstStyle/>
                    <a:p>
                      <a:r>
                        <a:rPr lang="en-US" sz="1200" dirty="0" smtClean="0">
                          <a:solidFill>
                            <a:schemeClr val="bg1"/>
                          </a:solidFill>
                        </a:rPr>
                        <a:t>$210 a year per 1,000 residents</a:t>
                      </a:r>
                      <a:endParaRPr lang="en-US" sz="1200" dirty="0">
                        <a:solidFill>
                          <a:schemeClr val="bg1"/>
                        </a:solidFill>
                      </a:endParaRPr>
                    </a:p>
                  </a:txBody>
                  <a:tcPr marL="67027" marR="67027" marT="33514" marB="33514"/>
                </a:tc>
                <a:extLst>
                  <a:ext uri="{0D108BD9-81ED-4DB2-BD59-A6C34878D82A}">
                    <a16:rowId xmlns:a16="http://schemas.microsoft.com/office/drawing/2014/main" val="3004853762"/>
                  </a:ext>
                </a:extLst>
              </a:tr>
            </a:tbl>
          </a:graphicData>
        </a:graphic>
      </p:graphicFrame>
    </p:spTree>
    <p:extLst>
      <p:ext uri="{BB962C8B-B14F-4D97-AF65-F5344CB8AC3E}">
        <p14:creationId xmlns:p14="http://schemas.microsoft.com/office/powerpoint/2010/main" val="79060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VIII-A</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Subsection 801-A(a) – Clarifies a treasurer may not be a member of the board of commissioners</a:t>
            </a:r>
          </a:p>
          <a:p>
            <a:r>
              <a:rPr lang="en-US" sz="2400" dirty="0" smtClean="0"/>
              <a:t>Subsection 801-A(b) – Clarifies a treasurer, who is also the elected tax collector, may also receive compensation under the Local Tax Collection Law </a:t>
            </a:r>
          </a:p>
          <a:p>
            <a:r>
              <a:rPr lang="en-US" sz="2400" dirty="0" smtClean="0"/>
              <a:t>New </a:t>
            </a:r>
            <a:r>
              <a:rPr lang="en-US" sz="2400" dirty="0"/>
              <a:t>S</a:t>
            </a:r>
            <a:r>
              <a:rPr lang="en-US" sz="2400" dirty="0" smtClean="0"/>
              <a:t>ubsection 801-A(c</a:t>
            </a:r>
            <a:r>
              <a:rPr lang="en-US" sz="2400" dirty="0"/>
              <a:t>) </a:t>
            </a:r>
            <a:r>
              <a:rPr lang="en-US" sz="2400" dirty="0" smtClean="0"/>
              <a:t>– Provides within 60 days of appointment, the treasurer shall nominate a deputy to serve if the treasurer is unable to perform the duties of the office</a:t>
            </a:r>
          </a:p>
          <a:p>
            <a:pPr lvl="1"/>
            <a:r>
              <a:rPr lang="en-US" sz="2000" dirty="0"/>
              <a:t>t</a:t>
            </a:r>
            <a:r>
              <a:rPr lang="en-US" sz="2000" dirty="0" smtClean="0"/>
              <a:t>he board of commissioners has the power to appoint the nominated person, who meets the bonding requirements, or appoint a deputy if the treasurer is unable to perform their duties and failed to nominate a deputy</a:t>
            </a:r>
          </a:p>
          <a:p>
            <a:r>
              <a:rPr lang="en-US" sz="2400" dirty="0" smtClean="0"/>
              <a:t>Section 802-A – Bonding requirements also apply to the deputy treasurer</a:t>
            </a:r>
          </a:p>
          <a:p>
            <a:pPr marL="0" indent="0">
              <a:lnSpc>
                <a:spcPct val="20000"/>
              </a:lnSpc>
              <a:buNone/>
            </a:pPr>
            <a:endParaRPr lang="en-US" sz="2400" dirty="0" smtClean="0"/>
          </a:p>
          <a:p>
            <a:pPr>
              <a:lnSpc>
                <a:spcPct val="60000"/>
              </a:lnSpc>
            </a:pPr>
            <a:r>
              <a:rPr lang="en-US" sz="2350" dirty="0" smtClean="0"/>
              <a:t>New </a:t>
            </a:r>
            <a:r>
              <a:rPr lang="en-US" sz="2350" dirty="0"/>
              <a:t>S</a:t>
            </a:r>
            <a:r>
              <a:rPr lang="en-US" sz="2350" dirty="0" smtClean="0"/>
              <a:t>ubsection 802-A(b) – Instead of a bond, </a:t>
            </a:r>
            <a:r>
              <a:rPr lang="en-US" sz="2350" dirty="0" smtClean="0">
                <a:solidFill>
                  <a:schemeClr val="accent3">
                    <a:lumMod val="20000"/>
                    <a:lumOff val="80000"/>
                  </a:schemeClr>
                </a:solidFill>
              </a:rPr>
              <a:t>the board may purchase </a:t>
            </a:r>
          </a:p>
          <a:p>
            <a:pPr marL="0" indent="0">
              <a:lnSpc>
                <a:spcPct val="60000"/>
              </a:lnSpc>
              <a:buNone/>
            </a:pPr>
            <a:r>
              <a:rPr lang="en-US" sz="2350" dirty="0">
                <a:solidFill>
                  <a:schemeClr val="accent3">
                    <a:lumMod val="20000"/>
                    <a:lumOff val="80000"/>
                  </a:schemeClr>
                </a:solidFill>
              </a:rPr>
              <a:t> </a:t>
            </a:r>
            <a:r>
              <a:rPr lang="en-US" sz="2350" dirty="0" smtClean="0">
                <a:solidFill>
                  <a:schemeClr val="accent3">
                    <a:lumMod val="20000"/>
                    <a:lumOff val="80000"/>
                  </a:schemeClr>
                </a:solidFill>
              </a:rPr>
              <a:t>  </a:t>
            </a:r>
            <a:r>
              <a:rPr lang="en-US" sz="2300" dirty="0" smtClean="0">
                <a:solidFill>
                  <a:schemeClr val="accent3">
                    <a:lumMod val="20000"/>
                    <a:lumOff val="80000"/>
                  </a:schemeClr>
                </a:solidFill>
              </a:rPr>
              <a:t>insurance in accordance with Subsection 602(b)</a:t>
            </a:r>
            <a:endParaRPr lang="en-US" sz="2300" dirty="0">
              <a:solidFill>
                <a:schemeClr val="accent3">
                  <a:lumMod val="20000"/>
                  <a:lumOff val="80000"/>
                </a:schemeClr>
              </a:solidFill>
            </a:endParaRP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Appointed Township Treasurer</a:t>
            </a:r>
            <a:endParaRPr lang="en-US" dirty="0"/>
          </a:p>
        </p:txBody>
      </p:sp>
    </p:spTree>
    <p:extLst>
      <p:ext uri="{BB962C8B-B14F-4D97-AF65-F5344CB8AC3E}">
        <p14:creationId xmlns:p14="http://schemas.microsoft.com/office/powerpoint/2010/main" val="533213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VIII-A (continued)</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Subsection 806-A(6) – Updates language to meet current standards for protecting deposited township funds  </a:t>
            </a:r>
          </a:p>
          <a:p>
            <a:pPr lvl="1"/>
            <a:r>
              <a:rPr lang="en-US" sz="2000" dirty="0"/>
              <a:t>r</a:t>
            </a:r>
            <a:r>
              <a:rPr lang="en-US" sz="2000" dirty="0" smtClean="0"/>
              <a:t>eferences Act 72 of 1971 that standardized procedures to secure deposits of public funds in accordance with FDI insurance  </a:t>
            </a:r>
          </a:p>
          <a:p>
            <a:pPr lvl="1"/>
            <a:r>
              <a:rPr lang="en-US" sz="2000" dirty="0"/>
              <a:t>g</a:t>
            </a:r>
            <a:r>
              <a:rPr lang="en-US" sz="2000" dirty="0" smtClean="0"/>
              <a:t>ives townships the option to enter into an agreement with the depository for more specific collateral </a:t>
            </a:r>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Appointed Township Treasurer</a:t>
            </a:r>
            <a:endParaRPr lang="en-US" dirty="0"/>
          </a:p>
        </p:txBody>
      </p:sp>
    </p:spTree>
    <p:extLst>
      <p:ext uri="{BB962C8B-B14F-4D97-AF65-F5344CB8AC3E}">
        <p14:creationId xmlns:p14="http://schemas.microsoft.com/office/powerpoint/2010/main" val="6795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8825"/>
            <a:ext cx="10515600" cy="4351338"/>
          </a:xfrm>
        </p:spPr>
        <p:txBody>
          <a:bodyPr>
            <a:normAutofit fontScale="92500" lnSpcReduction="10000"/>
          </a:bodyPr>
          <a:lstStyle/>
          <a:p>
            <a:r>
              <a:rPr lang="en-US" sz="2400" dirty="0" smtClean="0"/>
              <a:t>This PowerPoint summarizes the changes to the First Class Township Code by article</a:t>
            </a:r>
          </a:p>
          <a:p>
            <a:pPr marL="0" indent="0">
              <a:buNone/>
            </a:pPr>
            <a:r>
              <a:rPr lang="en-US" sz="2400" dirty="0" smtClean="0"/>
              <a:t> </a:t>
            </a:r>
          </a:p>
          <a:p>
            <a:r>
              <a:rPr lang="en-US" sz="2400" dirty="0" smtClean="0">
                <a:solidFill>
                  <a:schemeClr val="accent3">
                    <a:lumMod val="20000"/>
                    <a:lumOff val="80000"/>
                  </a:schemeClr>
                </a:solidFill>
              </a:rPr>
              <a:t>Editorial updates are not summarized, for example:</a:t>
            </a:r>
          </a:p>
          <a:p>
            <a:pPr lvl="1"/>
            <a:r>
              <a:rPr lang="en-US" sz="2000" dirty="0" smtClean="0">
                <a:solidFill>
                  <a:schemeClr val="accent3">
                    <a:lumMod val="20000"/>
                    <a:lumOff val="80000"/>
                  </a:schemeClr>
                </a:solidFill>
              </a:rPr>
              <a:t>Reformatting of sections for ease of reading</a:t>
            </a:r>
          </a:p>
          <a:p>
            <a:pPr lvl="1"/>
            <a:r>
              <a:rPr lang="en-US" sz="2000" dirty="0" smtClean="0">
                <a:solidFill>
                  <a:schemeClr val="accent3">
                    <a:lumMod val="20000"/>
                    <a:lumOff val="80000"/>
                  </a:schemeClr>
                </a:solidFill>
              </a:rPr>
              <a:t>Addition of gender neutral language</a:t>
            </a:r>
          </a:p>
          <a:p>
            <a:pPr lvl="1"/>
            <a:r>
              <a:rPr lang="en-US" sz="2000" dirty="0" smtClean="0">
                <a:solidFill>
                  <a:schemeClr val="accent3">
                    <a:lumMod val="20000"/>
                    <a:lumOff val="80000"/>
                  </a:schemeClr>
                </a:solidFill>
              </a:rPr>
              <a:t>References to current law</a:t>
            </a:r>
          </a:p>
          <a:p>
            <a:pPr marL="457200" lvl="1" indent="0">
              <a:buNone/>
            </a:pPr>
            <a:endParaRPr lang="en-US" sz="1600" dirty="0" smtClean="0"/>
          </a:p>
          <a:p>
            <a:r>
              <a:rPr lang="en-US" sz="2400" dirty="0" smtClean="0"/>
              <a:t>Major changes to the Code are highlighted in this presentation by breaking down changes section by section for each article</a:t>
            </a:r>
          </a:p>
          <a:p>
            <a:endParaRPr lang="en-US" sz="2400" dirty="0"/>
          </a:p>
          <a:p>
            <a:r>
              <a:rPr lang="en-US" sz="2400" dirty="0" smtClean="0"/>
              <a:t>We encourage an in-depth review of the Rewrite beyond this summary by your township solicitor </a:t>
            </a:r>
          </a:p>
          <a:p>
            <a:pPr lvl="1"/>
            <a:endParaRPr lang="en-US" sz="2000" dirty="0" smtClean="0"/>
          </a:p>
          <a:p>
            <a:pPr lvl="1"/>
            <a:endParaRPr lang="en-US" sz="2000" dirty="0" smtClean="0"/>
          </a:p>
          <a:p>
            <a:pPr lvl="1"/>
            <a:endParaRPr lang="en-US" sz="2000" dirty="0" smtClean="0"/>
          </a:p>
          <a:p>
            <a:pPr lvl="1"/>
            <a:endParaRPr lang="en-US" sz="2000" dirty="0"/>
          </a:p>
        </p:txBody>
      </p:sp>
    </p:spTree>
    <p:extLst>
      <p:ext uri="{BB962C8B-B14F-4D97-AF65-F5344CB8AC3E}">
        <p14:creationId xmlns:p14="http://schemas.microsoft.com/office/powerpoint/2010/main" val="1438105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IX</a:t>
            </a:r>
            <a:endParaRPr lang="en-US" dirty="0"/>
          </a:p>
        </p:txBody>
      </p:sp>
      <p:sp>
        <p:nvSpPr>
          <p:cNvPr id="3" name="Content Placeholder 2"/>
          <p:cNvSpPr>
            <a:spLocks noGrp="1"/>
          </p:cNvSpPr>
          <p:nvPr>
            <p:ph idx="1"/>
          </p:nvPr>
        </p:nvSpPr>
        <p:spPr/>
        <p:txBody>
          <a:bodyPr>
            <a:normAutofit/>
          </a:bodyPr>
          <a:lstStyle/>
          <a:p>
            <a:r>
              <a:rPr lang="en-US" sz="2400" dirty="0" smtClean="0"/>
              <a:t>Section 901 – Clarifies that the secretary is an appointed position serving at the pleasure of the board of commissioners</a:t>
            </a:r>
          </a:p>
          <a:p>
            <a:r>
              <a:rPr lang="en-US" sz="2400" dirty="0" smtClean="0"/>
              <a:t>Section 901.1 – Clarifies than an assistant secretary may assist the secretary with the performance of duties without the secretary being absent or </a:t>
            </a:r>
            <a:r>
              <a:rPr lang="en-US" sz="2400" dirty="0" smtClean="0">
                <a:solidFill>
                  <a:schemeClr val="accent3">
                    <a:lumMod val="20000"/>
                    <a:lumOff val="80000"/>
                  </a:schemeClr>
                </a:solidFill>
              </a:rPr>
              <a:t>under disability</a:t>
            </a:r>
            <a:endParaRPr lang="en-US" sz="2400" dirty="0">
              <a:solidFill>
                <a:schemeClr val="accent3">
                  <a:lumMod val="20000"/>
                  <a:lumOff val="80000"/>
                </a:schemeClr>
              </a:solidFill>
            </a:endParaRP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Secretary</a:t>
            </a:r>
            <a:endParaRPr lang="en-US" dirty="0"/>
          </a:p>
        </p:txBody>
      </p:sp>
    </p:spTree>
    <p:extLst>
      <p:ext uri="{BB962C8B-B14F-4D97-AF65-F5344CB8AC3E}">
        <p14:creationId xmlns:p14="http://schemas.microsoft.com/office/powerpoint/2010/main" val="79113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a:t>
            </a:r>
            <a:endParaRPr lang="en-US" dirty="0"/>
          </a:p>
        </p:txBody>
      </p:sp>
      <p:sp>
        <p:nvSpPr>
          <p:cNvPr id="3" name="Content Placeholder 2"/>
          <p:cNvSpPr>
            <a:spLocks noGrp="1"/>
          </p:cNvSpPr>
          <p:nvPr>
            <p:ph idx="1"/>
          </p:nvPr>
        </p:nvSpPr>
        <p:spPr>
          <a:xfrm>
            <a:off x="838200" y="1825624"/>
            <a:ext cx="10515600" cy="4824557"/>
          </a:xfrm>
        </p:spPr>
        <p:txBody>
          <a:bodyPr>
            <a:normAutofit lnSpcReduction="10000"/>
          </a:bodyPr>
          <a:lstStyle/>
          <a:p>
            <a:r>
              <a:rPr lang="en-US" sz="2400" dirty="0" smtClean="0"/>
              <a:t>Subsection 1001(b)(3) – Clarifies that the board of commissioners may direct the auditor to audit and report on the accounts of any officer of the township upon death, resignation, removal or expiration of term </a:t>
            </a:r>
          </a:p>
          <a:p>
            <a:r>
              <a:rPr lang="en-US" sz="2400" dirty="0" smtClean="0"/>
              <a:t>Subsection 1002(2) – Provides that if a person refuses or neglects to appear, produce documents or testify upon being subpoenaed by the auditor, the auditor shall petition the Court of Common Pleas to issue a subpoena </a:t>
            </a:r>
          </a:p>
          <a:p>
            <a:r>
              <a:rPr lang="en-US" sz="2400" dirty="0" smtClean="0"/>
              <a:t>Subsection 1003(d) – Clarifies that the secretary of the auditors shall file a copy of the report with the township secretary and other necessary parties no later than 90 days after the close of the fiscal year</a:t>
            </a:r>
          </a:p>
          <a:p>
            <a:r>
              <a:rPr lang="en-US" sz="2400" dirty="0" smtClean="0"/>
              <a:t>Subsection 1006(b) – The </a:t>
            </a:r>
            <a:r>
              <a:rPr lang="en-US" sz="2400" dirty="0"/>
              <a:t>auditors, with the agreement of the board of commissioners, shall determine the </a:t>
            </a:r>
            <a:r>
              <a:rPr lang="en-US" sz="2400" dirty="0" smtClean="0"/>
              <a:t>compensation of the attorney for the auditors, if one is needed; compensation shall be paid out of the general fund </a:t>
            </a:r>
            <a:endParaRPr lang="en-US" sz="2400" dirty="0"/>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Auditors – Subdivision (a) – Elected Auditors </a:t>
            </a:r>
            <a:endParaRPr lang="en-US" dirty="0"/>
          </a:p>
        </p:txBody>
      </p:sp>
    </p:spTree>
    <p:extLst>
      <p:ext uri="{BB962C8B-B14F-4D97-AF65-F5344CB8AC3E}">
        <p14:creationId xmlns:p14="http://schemas.microsoft.com/office/powerpoint/2010/main" val="4269810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 (continued)</a:t>
            </a:r>
            <a:endParaRPr lang="en-US" dirty="0"/>
          </a:p>
        </p:txBody>
      </p:sp>
      <p:sp>
        <p:nvSpPr>
          <p:cNvPr id="3" name="Content Placeholder 2"/>
          <p:cNvSpPr>
            <a:spLocks noGrp="1"/>
          </p:cNvSpPr>
          <p:nvPr>
            <p:ph idx="1"/>
          </p:nvPr>
        </p:nvSpPr>
        <p:spPr>
          <a:xfrm>
            <a:off x="838200" y="1723073"/>
            <a:ext cx="10515600" cy="5134928"/>
          </a:xfrm>
        </p:spPr>
        <p:txBody>
          <a:bodyPr>
            <a:normAutofit/>
          </a:bodyPr>
          <a:lstStyle/>
          <a:p>
            <a:endParaRPr lang="en-US" sz="2500" dirty="0" smtClean="0"/>
          </a:p>
          <a:p>
            <a:r>
              <a:rPr lang="en-US" sz="2500" dirty="0" smtClean="0"/>
              <a:t>New Section 1006.1 – Expands and clarifies surcharges imposed by auditors:</a:t>
            </a:r>
          </a:p>
          <a:p>
            <a:pPr lvl="1"/>
            <a:r>
              <a:rPr lang="en-US" sz="2100" dirty="0" smtClean="0"/>
              <a:t>(a) – defines surcharge as a charge against an officer or person for a prohibited expenditure that causes a financial loss for the township </a:t>
            </a:r>
          </a:p>
          <a:p>
            <a:pPr lvl="1"/>
            <a:r>
              <a:rPr lang="en-US" sz="2100" dirty="0" smtClean="0"/>
              <a:t>(b)(1) – a surcharge may not be in excess of the actual financial loss sustained by the township</a:t>
            </a:r>
          </a:p>
          <a:p>
            <a:pPr lvl="1"/>
            <a:r>
              <a:rPr lang="en-US" sz="2100" dirty="0" smtClean="0"/>
              <a:t>(b)(3) – surcharge does not apply to cases of fraud or collusion or the accounts of the tax collector</a:t>
            </a:r>
          </a:p>
          <a:p>
            <a:pPr lvl="1"/>
            <a:r>
              <a:rPr lang="en-US" sz="2100" dirty="0" smtClean="0"/>
              <a:t>(b)(4) – an official may not be surcharged if the official acted in good faith reliance on a written, non-confidential opinion of the solicitor or on an opinion of the solicitor publicly stated at an open meeting and recorded in the official meeting minutes</a:t>
            </a:r>
          </a:p>
          <a:p>
            <a:pPr marL="914400" lvl="2" indent="0">
              <a:buNone/>
            </a:pPr>
            <a:endParaRPr lang="en-US" sz="1600" dirty="0" smtClean="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Auditors</a:t>
            </a:r>
            <a:endParaRPr lang="en-US" dirty="0"/>
          </a:p>
        </p:txBody>
      </p:sp>
    </p:spTree>
    <p:extLst>
      <p:ext uri="{BB962C8B-B14F-4D97-AF65-F5344CB8AC3E}">
        <p14:creationId xmlns:p14="http://schemas.microsoft.com/office/powerpoint/2010/main" val="151178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 (continued)</a:t>
            </a:r>
            <a:endParaRPr lang="en-US" dirty="0"/>
          </a:p>
        </p:txBody>
      </p:sp>
      <p:sp>
        <p:nvSpPr>
          <p:cNvPr id="3" name="Content Placeholder 2"/>
          <p:cNvSpPr>
            <a:spLocks noGrp="1"/>
          </p:cNvSpPr>
          <p:nvPr>
            <p:ph idx="1"/>
          </p:nvPr>
        </p:nvSpPr>
        <p:spPr>
          <a:xfrm>
            <a:off x="838200" y="1825624"/>
            <a:ext cx="10515600" cy="4686271"/>
          </a:xfrm>
        </p:spPr>
        <p:txBody>
          <a:bodyPr>
            <a:normAutofit/>
          </a:bodyPr>
          <a:lstStyle/>
          <a:p>
            <a:pPr marL="230188" lvl="1"/>
            <a:endParaRPr lang="en-US" sz="2600" dirty="0" smtClean="0"/>
          </a:p>
          <a:p>
            <a:pPr marL="230188" lvl="1"/>
            <a:r>
              <a:rPr lang="en-US" sz="2600" dirty="0" smtClean="0">
                <a:solidFill>
                  <a:schemeClr val="accent3">
                    <a:lumMod val="20000"/>
                    <a:lumOff val="80000"/>
                  </a:schemeClr>
                </a:solidFill>
              </a:rPr>
              <a:t>Section 1019 </a:t>
            </a:r>
            <a:r>
              <a:rPr lang="en-US" sz="2600" dirty="0"/>
              <a:t>– </a:t>
            </a:r>
            <a:r>
              <a:rPr lang="en-US" sz="2600" dirty="0" smtClean="0"/>
              <a:t>Expands provisions for attorneys fees when a surcharge is appealed:</a:t>
            </a:r>
          </a:p>
          <a:p>
            <a:pPr marL="687388" lvl="2"/>
            <a:r>
              <a:rPr lang="en-US" dirty="0" smtClean="0"/>
              <a:t>(1) – if the court finds the final determination of the appeal is more favorable to the officer than that awarded by the auditors, the township shall pay reasonable attorney fees incurred by the officer</a:t>
            </a:r>
          </a:p>
          <a:p>
            <a:pPr marL="687388" lvl="2"/>
            <a:r>
              <a:rPr lang="en-US" dirty="0" smtClean="0"/>
              <a:t>(2) – if the court finds the final determination is more favorable to the township, the officer subject of the surcharge proceedings shall pay the reasonable attorney fees incurred by the township</a:t>
            </a:r>
          </a:p>
          <a:p>
            <a:pPr marL="687388" lvl="2"/>
            <a:r>
              <a:rPr lang="en-US" dirty="0" smtClean="0"/>
              <a:t>(3) -- if the court finds partly for the township and partly for the officer, the court may order that both pay a portion of the reasonable fees</a:t>
            </a:r>
          </a:p>
          <a:p>
            <a:pPr marL="687388" lvl="2"/>
            <a:endParaRPr lang="en-US"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Auditors</a:t>
            </a:r>
            <a:endParaRPr lang="en-US" dirty="0"/>
          </a:p>
        </p:txBody>
      </p:sp>
    </p:spTree>
    <p:extLst>
      <p:ext uri="{BB962C8B-B14F-4D97-AF65-F5344CB8AC3E}">
        <p14:creationId xmlns:p14="http://schemas.microsoft.com/office/powerpoint/2010/main" val="223934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 (continued)</a:t>
            </a:r>
            <a:endParaRPr lang="en-US" dirty="0"/>
          </a:p>
        </p:txBody>
      </p:sp>
      <p:sp>
        <p:nvSpPr>
          <p:cNvPr id="3" name="Content Placeholder 2"/>
          <p:cNvSpPr>
            <a:spLocks noGrp="1"/>
          </p:cNvSpPr>
          <p:nvPr>
            <p:ph idx="1"/>
          </p:nvPr>
        </p:nvSpPr>
        <p:spPr>
          <a:xfrm>
            <a:off x="838200" y="1635126"/>
            <a:ext cx="10515600" cy="4876770"/>
          </a:xfrm>
        </p:spPr>
        <p:txBody>
          <a:bodyPr>
            <a:normAutofit/>
          </a:bodyPr>
          <a:lstStyle/>
          <a:p>
            <a:pPr marL="344488" lvl="2" indent="-342900"/>
            <a:endParaRPr lang="en-US" sz="2400" dirty="0" smtClean="0"/>
          </a:p>
          <a:p>
            <a:pPr marL="344488" lvl="2" indent="-342900"/>
            <a:r>
              <a:rPr lang="en-US" sz="2400" dirty="0" smtClean="0"/>
              <a:t>Pursuant to Subsection 503(a)(3) – a township may by ordinance utilize an independent auditor rather then elected auditors</a:t>
            </a:r>
          </a:p>
          <a:p>
            <a:pPr marL="1588" lvl="2" indent="0">
              <a:buNone/>
            </a:pPr>
            <a:endParaRPr lang="en-US" sz="2400" dirty="0" smtClean="0"/>
          </a:p>
          <a:p>
            <a:pPr marL="457200" lvl="1" indent="-457200"/>
            <a:r>
              <a:rPr lang="en-US" dirty="0" smtClean="0"/>
              <a:t>Section 1050 – Provides that the independent auditor shall be appointed by resolution and shall </a:t>
            </a:r>
            <a:r>
              <a:rPr lang="en-US" dirty="0"/>
              <a:t>be a certified public accountant or a firm of certified public </a:t>
            </a:r>
            <a:r>
              <a:rPr lang="en-US" dirty="0" smtClean="0"/>
              <a:t>accountants</a:t>
            </a:r>
          </a:p>
          <a:p>
            <a:pPr marL="1588" lvl="2" indent="0">
              <a:buNone/>
            </a:pPr>
            <a:endParaRPr lang="en-US" sz="2400" dirty="0"/>
          </a:p>
          <a:p>
            <a:pPr marL="0" lvl="1" indent="-455612"/>
            <a:r>
              <a:rPr lang="en-US" dirty="0" smtClean="0"/>
              <a:t>Section 1051 – </a:t>
            </a:r>
            <a:r>
              <a:rPr lang="en-US" dirty="0"/>
              <a:t>P</a:t>
            </a:r>
            <a:r>
              <a:rPr lang="en-US" dirty="0" smtClean="0"/>
              <a:t>rovides that annual and </a:t>
            </a:r>
            <a:r>
              <a:rPr lang="en-US" dirty="0"/>
              <a:t>interim </a:t>
            </a:r>
            <a:r>
              <a:rPr lang="en-US" dirty="0" smtClean="0"/>
              <a:t>audits shall </a:t>
            </a:r>
            <a:r>
              <a:rPr lang="en-US" dirty="0"/>
              <a:t>consist </a:t>
            </a:r>
            <a:r>
              <a:rPr lang="en-US" dirty="0" smtClean="0"/>
              <a:t>of</a:t>
            </a:r>
          </a:p>
          <a:p>
            <a:pPr marL="0" lvl="1" indent="0">
              <a:buNone/>
            </a:pPr>
            <a:r>
              <a:rPr lang="en-US" dirty="0"/>
              <a:t> </a:t>
            </a:r>
            <a:r>
              <a:rPr lang="en-US" dirty="0" smtClean="0"/>
              <a:t>    an examination in accordance </a:t>
            </a:r>
            <a:r>
              <a:rPr lang="en-US" dirty="0"/>
              <a:t>with </a:t>
            </a:r>
            <a:r>
              <a:rPr lang="en-US" dirty="0" smtClean="0"/>
              <a:t>generally accepted auditing</a:t>
            </a:r>
          </a:p>
          <a:p>
            <a:pPr marL="0" lvl="1" indent="0">
              <a:buNone/>
            </a:pPr>
            <a:r>
              <a:rPr lang="en-US" dirty="0" smtClean="0"/>
              <a:t>     standards</a:t>
            </a:r>
            <a:endParaRPr lang="en-US" dirty="0"/>
          </a:p>
          <a:p>
            <a:pPr marL="1588" lvl="2" indent="0">
              <a:buNone/>
            </a:pPr>
            <a:endParaRPr lang="en-US" sz="2400" dirty="0" smtClean="0"/>
          </a:p>
          <a:p>
            <a:pPr marL="687388" lvl="3"/>
            <a:endParaRPr lang="en-US" sz="2000" dirty="0"/>
          </a:p>
        </p:txBody>
      </p:sp>
      <p:sp>
        <p:nvSpPr>
          <p:cNvPr id="4" name="Content Placeholder 2"/>
          <p:cNvSpPr txBox="1">
            <a:spLocks/>
          </p:cNvSpPr>
          <p:nvPr/>
        </p:nvSpPr>
        <p:spPr>
          <a:xfrm>
            <a:off x="838200" y="1248937"/>
            <a:ext cx="10515600" cy="5575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Auditors – New Subdivision (b) – Appointed Independent Auditor</a:t>
            </a:r>
            <a:endParaRPr lang="en-US" dirty="0"/>
          </a:p>
        </p:txBody>
      </p:sp>
    </p:spTree>
    <p:extLst>
      <p:ext uri="{BB962C8B-B14F-4D97-AF65-F5344CB8AC3E}">
        <p14:creationId xmlns:p14="http://schemas.microsoft.com/office/powerpoint/2010/main" val="274766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 (continued)</a:t>
            </a:r>
            <a:endParaRPr lang="en-US" dirty="0"/>
          </a:p>
        </p:txBody>
      </p:sp>
      <p:sp>
        <p:nvSpPr>
          <p:cNvPr id="3" name="Content Placeholder 2"/>
          <p:cNvSpPr>
            <a:spLocks noGrp="1"/>
          </p:cNvSpPr>
          <p:nvPr>
            <p:ph idx="1"/>
          </p:nvPr>
        </p:nvSpPr>
        <p:spPr>
          <a:xfrm>
            <a:off x="838200" y="1635126"/>
            <a:ext cx="10515600" cy="4876770"/>
          </a:xfrm>
        </p:spPr>
        <p:txBody>
          <a:bodyPr>
            <a:normAutofit/>
          </a:bodyPr>
          <a:lstStyle/>
          <a:p>
            <a:pPr marL="1588" lvl="2" indent="0">
              <a:buNone/>
            </a:pPr>
            <a:endParaRPr lang="en-US" sz="2400" dirty="0" smtClean="0"/>
          </a:p>
          <a:p>
            <a:pPr marL="457200" lvl="1" indent="-457200"/>
            <a:r>
              <a:rPr lang="en-US" sz="2800" dirty="0" smtClean="0"/>
              <a:t>Sub</a:t>
            </a:r>
            <a:r>
              <a:rPr lang="en-US" sz="2800" dirty="0"/>
              <a:t>s</a:t>
            </a:r>
            <a:r>
              <a:rPr lang="en-US" sz="2800" dirty="0" smtClean="0"/>
              <a:t>ection 1052(c) –  Notice that the annual audit is available for public inspection must be made through </a:t>
            </a:r>
            <a:r>
              <a:rPr lang="en-US" sz="2800" dirty="0"/>
              <a:t>publication </a:t>
            </a:r>
            <a:r>
              <a:rPr lang="en-US" sz="2800" dirty="0" smtClean="0"/>
              <a:t>in </a:t>
            </a:r>
            <a:r>
              <a:rPr lang="en-US" sz="2800" dirty="0"/>
              <a:t>at </a:t>
            </a:r>
            <a:r>
              <a:rPr lang="en-US" sz="2800" dirty="0" smtClean="0"/>
              <a:t>least one </a:t>
            </a:r>
            <a:r>
              <a:rPr lang="en-US" sz="2800" dirty="0"/>
              <a:t>newspaper of </a:t>
            </a:r>
            <a:r>
              <a:rPr lang="en-US" sz="2800" dirty="0" smtClean="0"/>
              <a:t>general circulation</a:t>
            </a:r>
          </a:p>
          <a:p>
            <a:pPr lvl="1"/>
            <a:r>
              <a:rPr lang="en-US" sz="1800" dirty="0" smtClean="0">
                <a:solidFill>
                  <a:srgbClr val="FFFFFF"/>
                </a:solidFill>
              </a:rPr>
              <a:t>A </a:t>
            </a:r>
            <a:r>
              <a:rPr lang="en-US" sz="1800" dirty="0">
                <a:solidFill>
                  <a:srgbClr val="FFFFFF"/>
                </a:solidFill>
              </a:rPr>
              <a:t>copy, which may be provided in electronic format, of the complete annual audit, including the accompanying independent auditor’s report, shall be supplied to the publishing newspaper when the request for publication is </a:t>
            </a:r>
            <a:r>
              <a:rPr lang="en-US" sz="1800" dirty="0" smtClean="0">
                <a:solidFill>
                  <a:srgbClr val="FFFFFF"/>
                </a:solidFill>
              </a:rPr>
              <a:t>submitted</a:t>
            </a:r>
          </a:p>
          <a:p>
            <a:pPr marL="1201738" lvl="5"/>
            <a:endParaRPr lang="en-US" sz="1600" dirty="0">
              <a:solidFill>
                <a:srgbClr val="FFFFFF"/>
              </a:solidFill>
            </a:endParaRPr>
          </a:p>
          <a:p>
            <a:pPr marL="458788" lvl="4" indent="-457200"/>
            <a:r>
              <a:rPr lang="en-US" sz="2600" dirty="0"/>
              <a:t>Subsection 1052(e) </a:t>
            </a:r>
            <a:r>
              <a:rPr lang="en-US" sz="2600" dirty="0" smtClean="0"/>
              <a:t>– A </a:t>
            </a:r>
            <a:r>
              <a:rPr lang="en-US" sz="2600" dirty="0"/>
              <a:t>registered elector or </a:t>
            </a:r>
            <a:r>
              <a:rPr lang="en-US" sz="2600" dirty="0" smtClean="0"/>
              <a:t>taxpayer may appeal </a:t>
            </a:r>
            <a:r>
              <a:rPr lang="en-US" sz="2600" dirty="0"/>
              <a:t>an annual audit of the independent auditor in accordance with and subject to the procedures in </a:t>
            </a:r>
            <a:r>
              <a:rPr lang="en-US" sz="2600" dirty="0" smtClean="0"/>
              <a:t>Subdivision(a)</a:t>
            </a:r>
            <a:endParaRPr lang="en-US" sz="2000" dirty="0"/>
          </a:p>
        </p:txBody>
      </p:sp>
      <p:sp>
        <p:nvSpPr>
          <p:cNvPr id="4" name="Content Placeholder 2"/>
          <p:cNvSpPr txBox="1">
            <a:spLocks/>
          </p:cNvSpPr>
          <p:nvPr/>
        </p:nvSpPr>
        <p:spPr>
          <a:xfrm>
            <a:off x="838200" y="1260087"/>
            <a:ext cx="10515600" cy="546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Auditors – New Subdivision (b) – Independent Appointed Auditor </a:t>
            </a:r>
            <a:endParaRPr lang="en-US" dirty="0"/>
          </a:p>
        </p:txBody>
      </p:sp>
    </p:spTree>
    <p:extLst>
      <p:ext uri="{BB962C8B-B14F-4D97-AF65-F5344CB8AC3E}">
        <p14:creationId xmlns:p14="http://schemas.microsoft.com/office/powerpoint/2010/main" val="340622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XI</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Subsection 1101(b) – Updates </a:t>
            </a:r>
            <a:r>
              <a:rPr lang="en-US" sz="2400" dirty="0"/>
              <a:t>b</a:t>
            </a:r>
            <a:r>
              <a:rPr lang="en-US" sz="2400" dirty="0" smtClean="0"/>
              <a:t>ond requirements from $20,000 to a sum as determined by ordinance by the board</a:t>
            </a:r>
          </a:p>
          <a:p>
            <a:r>
              <a:rPr lang="en-US" sz="2400" dirty="0" smtClean="0"/>
              <a:t>New Section 1101(c) – Authorizes the board to purchase insurance in lieu of a bond</a:t>
            </a:r>
          </a:p>
          <a:p>
            <a:r>
              <a:rPr lang="en-US" sz="2400" dirty="0" smtClean="0"/>
              <a:t>Section 1102 – Provides that the controller’s salary be fixed by ordinance deleting the cap of $5,000; adds new language regarding changes in salary, compensation or emoluments becoming effective at the beginning of the next term of the controller</a:t>
            </a:r>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Controller</a:t>
            </a:r>
            <a:endParaRPr lang="en-US" dirty="0"/>
          </a:p>
        </p:txBody>
      </p:sp>
    </p:spTree>
    <p:extLst>
      <p:ext uri="{BB962C8B-B14F-4D97-AF65-F5344CB8AC3E}">
        <p14:creationId xmlns:p14="http://schemas.microsoft.com/office/powerpoint/2010/main" val="199433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XII</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Section 1201 – Eliminates the two-year term of the solicitor and provides: </a:t>
            </a:r>
          </a:p>
          <a:p>
            <a:pPr lvl="1"/>
            <a:r>
              <a:rPr lang="en-US" sz="2000" dirty="0"/>
              <a:t>t</a:t>
            </a:r>
            <a:r>
              <a:rPr lang="en-US" sz="2000" dirty="0" smtClean="0"/>
              <a:t>he solicitor serves at the pleasure of the board of commissioners</a:t>
            </a:r>
          </a:p>
          <a:p>
            <a:pPr lvl="1"/>
            <a:r>
              <a:rPr lang="en-US" sz="2000" dirty="0"/>
              <a:t>s</a:t>
            </a:r>
            <a:r>
              <a:rPr lang="en-US" sz="2000" dirty="0" smtClean="0"/>
              <a:t>pecial counsel may be appointed as needed for a specific matter </a:t>
            </a:r>
            <a:endParaRPr lang="en-US" sz="2000" dirty="0"/>
          </a:p>
          <a:p>
            <a:pPr lvl="1"/>
            <a:r>
              <a:rPr lang="en-US" sz="2000" dirty="0" smtClean="0"/>
              <a:t>the solicitor or special counsel may be an individual or law firm, partnership, association or professional corporation</a:t>
            </a:r>
          </a:p>
          <a:p>
            <a:r>
              <a:rPr lang="en-US" sz="2400" dirty="0" smtClean="0"/>
              <a:t>Section 1202 – This section regarding solicitor bonds is deleted as </a:t>
            </a:r>
            <a:r>
              <a:rPr lang="en-US" sz="2400" dirty="0"/>
              <a:t>R</a:t>
            </a:r>
            <a:r>
              <a:rPr lang="en-US" sz="2400" dirty="0" smtClean="0"/>
              <a:t>ule 1.15 of the Rules of Professional Conduct governs the handling of client funds</a:t>
            </a: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Solicitor</a:t>
            </a:r>
            <a:endParaRPr lang="en-US" dirty="0"/>
          </a:p>
        </p:txBody>
      </p:sp>
    </p:spTree>
    <p:extLst>
      <p:ext uri="{BB962C8B-B14F-4D97-AF65-F5344CB8AC3E}">
        <p14:creationId xmlns:p14="http://schemas.microsoft.com/office/powerpoint/2010/main" val="333643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XIII</a:t>
            </a:r>
            <a:endParaRPr lang="en-US" dirty="0"/>
          </a:p>
        </p:txBody>
      </p:sp>
      <p:sp>
        <p:nvSpPr>
          <p:cNvPr id="3" name="Content Placeholder 2"/>
          <p:cNvSpPr>
            <a:spLocks noGrp="1"/>
          </p:cNvSpPr>
          <p:nvPr>
            <p:ph idx="1"/>
          </p:nvPr>
        </p:nvSpPr>
        <p:spPr/>
        <p:txBody>
          <a:bodyPr>
            <a:normAutofit/>
          </a:bodyPr>
          <a:lstStyle/>
          <a:p>
            <a:r>
              <a:rPr lang="en-US" sz="2400" dirty="0" smtClean="0"/>
              <a:t>Section 1301 </a:t>
            </a:r>
            <a:r>
              <a:rPr lang="en-US" sz="2400" dirty="0"/>
              <a:t>– Eliminates the two-year term of the </a:t>
            </a:r>
            <a:r>
              <a:rPr lang="en-US" sz="2400" dirty="0" smtClean="0"/>
              <a:t>engineer:</a:t>
            </a:r>
            <a:endParaRPr lang="en-US" sz="2400" dirty="0"/>
          </a:p>
          <a:p>
            <a:pPr lvl="1"/>
            <a:r>
              <a:rPr lang="en-US" sz="2000" dirty="0"/>
              <a:t>t</a:t>
            </a:r>
            <a:r>
              <a:rPr lang="en-US" sz="2000" dirty="0" smtClean="0"/>
              <a:t>he engineer serves at the pleasure of the board of commissioners</a:t>
            </a:r>
          </a:p>
          <a:p>
            <a:pPr lvl="1"/>
            <a:r>
              <a:rPr lang="en-US" sz="2000" dirty="0"/>
              <a:t>t</a:t>
            </a:r>
            <a:r>
              <a:rPr lang="en-US" sz="2000" dirty="0" smtClean="0"/>
              <a:t>he engineer</a:t>
            </a:r>
            <a:r>
              <a:rPr lang="en-US" sz="2000" dirty="0"/>
              <a:t> </a:t>
            </a:r>
            <a:r>
              <a:rPr lang="en-US" sz="2000" dirty="0" smtClean="0"/>
              <a:t>may be one or more registered professional engineers or a firm of registered professional engineers </a:t>
            </a:r>
          </a:p>
          <a:p>
            <a:r>
              <a:rPr lang="en-US" sz="2350" dirty="0"/>
              <a:t>Section </a:t>
            </a:r>
            <a:r>
              <a:rPr lang="en-US" sz="2350" dirty="0" smtClean="0"/>
              <a:t>1302 </a:t>
            </a:r>
            <a:r>
              <a:rPr lang="en-US" sz="2350" dirty="0"/>
              <a:t>– Language </a:t>
            </a:r>
            <a:r>
              <a:rPr lang="en-US" sz="2350" dirty="0" smtClean="0"/>
              <a:t>requiring a bond is deleted as the board is authorized to purchase insurance in lieu of a bond</a:t>
            </a:r>
          </a:p>
          <a:p>
            <a:r>
              <a:rPr lang="en-US" sz="2400" dirty="0" smtClean="0"/>
              <a:t>Section 1305 – Updates language - “time of completion” changed to “date of completion” to align with the Municipal Claims and Tax Lien Law</a:t>
            </a:r>
            <a:endParaRPr lang="en-US" sz="2000" dirty="0" smtClean="0"/>
          </a:p>
          <a:p>
            <a:r>
              <a:rPr lang="en-US" sz="2400" dirty="0" smtClean="0"/>
              <a:t>Subdivision (b) – Real </a:t>
            </a:r>
            <a:r>
              <a:rPr lang="en-US" sz="2400" dirty="0"/>
              <a:t>E</a:t>
            </a:r>
            <a:r>
              <a:rPr lang="en-US" sz="2400" dirty="0" smtClean="0"/>
              <a:t>state </a:t>
            </a:r>
            <a:r>
              <a:rPr lang="en-US" sz="2400" dirty="0"/>
              <a:t>R</a:t>
            </a:r>
            <a:r>
              <a:rPr lang="en-US" sz="2400" dirty="0" smtClean="0"/>
              <a:t>egistry </a:t>
            </a:r>
            <a:r>
              <a:rPr lang="en-US" sz="2400" dirty="0"/>
              <a:t>-</a:t>
            </a:r>
            <a:r>
              <a:rPr lang="en-US" sz="2400" dirty="0" smtClean="0"/>
              <a:t> is moved to new Article XV-A</a:t>
            </a:r>
          </a:p>
          <a:p>
            <a:r>
              <a:rPr lang="en-US" sz="2400" dirty="0" smtClean="0"/>
              <a:t>Section 1316 – </a:t>
            </a:r>
            <a:r>
              <a:rPr lang="en-US" sz="2400" dirty="0"/>
              <a:t>C</a:t>
            </a:r>
            <a:r>
              <a:rPr lang="en-US" sz="2400" dirty="0" smtClean="0"/>
              <a:t>onservation District - is moved to Article XV</a:t>
            </a:r>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Engineer</a:t>
            </a:r>
            <a:endParaRPr lang="en-US" dirty="0"/>
          </a:p>
        </p:txBody>
      </p:sp>
    </p:spTree>
    <p:extLst>
      <p:ext uri="{BB962C8B-B14F-4D97-AF65-F5344CB8AC3E}">
        <p14:creationId xmlns:p14="http://schemas.microsoft.com/office/powerpoint/2010/main" val="4260051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New Article XIII-A</a:t>
            </a:r>
            <a:endParaRPr lang="en-US" dirty="0"/>
          </a:p>
        </p:txBody>
      </p:sp>
      <p:sp>
        <p:nvSpPr>
          <p:cNvPr id="3" name="Content Placeholder 2"/>
          <p:cNvSpPr>
            <a:spLocks noGrp="1"/>
          </p:cNvSpPr>
          <p:nvPr>
            <p:ph idx="1"/>
          </p:nvPr>
        </p:nvSpPr>
        <p:spPr>
          <a:xfrm>
            <a:off x="838200" y="1635126"/>
            <a:ext cx="10515600" cy="4919498"/>
          </a:xfrm>
        </p:spPr>
        <p:txBody>
          <a:bodyPr>
            <a:normAutofit/>
          </a:bodyPr>
          <a:lstStyle/>
          <a:p>
            <a:r>
              <a:rPr lang="en-US" sz="2600" dirty="0" smtClean="0"/>
              <a:t>Subsection 1301-A (a) – Authorizes the board of commissioners to appoint an individual, partnership, limited partnership, an association or a professional corporation as manager</a:t>
            </a:r>
            <a:endParaRPr lang="en-US" sz="2600" dirty="0"/>
          </a:p>
          <a:p>
            <a:r>
              <a:rPr lang="en-US" sz="2600" dirty="0" smtClean="0"/>
              <a:t>Subsection 1302-A(3) – Provides an employment or professional services agreement with a manager executed on or after a municipal election, but before the first meeting in January the year after the election, shall be void</a:t>
            </a:r>
          </a:p>
          <a:p>
            <a:r>
              <a:rPr lang="en-US" sz="2600" dirty="0" smtClean="0"/>
              <a:t>Section 1303-A – Authorizes insurance as an alternate to a bond</a:t>
            </a:r>
          </a:p>
          <a:p>
            <a:r>
              <a:rPr lang="en-US" sz="2600" dirty="0" smtClean="0"/>
              <a:t>Section 1304-A – Provides the manager is not eligible to hold the office of township commissioner</a:t>
            </a:r>
          </a:p>
          <a:p>
            <a:pPr lvl="1"/>
            <a:r>
              <a:rPr lang="en-US" sz="2200" dirty="0"/>
              <a:t>w</a:t>
            </a:r>
            <a:r>
              <a:rPr lang="en-US" sz="2200" dirty="0" smtClean="0"/>
              <a:t>hen the manager is other than an individual, this restriction applies to all officers and employees directly providing services to the township</a:t>
            </a:r>
            <a:endParaRPr lang="en-US" sz="22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Manager – derived from old Section 1502(IV)</a:t>
            </a:r>
            <a:endParaRPr lang="en-US" dirty="0"/>
          </a:p>
        </p:txBody>
      </p:sp>
    </p:spTree>
    <p:extLst>
      <p:ext uri="{BB962C8B-B14F-4D97-AF65-F5344CB8AC3E}">
        <p14:creationId xmlns:p14="http://schemas.microsoft.com/office/powerpoint/2010/main" val="19265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a:t>
            </a:r>
            <a:endParaRPr lang="en-US" dirty="0"/>
          </a:p>
        </p:txBody>
      </p:sp>
      <p:sp>
        <p:nvSpPr>
          <p:cNvPr id="3" name="Content Placeholder 2"/>
          <p:cNvSpPr>
            <a:spLocks noGrp="1"/>
          </p:cNvSpPr>
          <p:nvPr>
            <p:ph idx="1"/>
          </p:nvPr>
        </p:nvSpPr>
        <p:spPr/>
        <p:txBody>
          <a:bodyPr>
            <a:normAutofit/>
          </a:bodyPr>
          <a:lstStyle/>
          <a:p>
            <a:r>
              <a:rPr lang="en-US" sz="2400" dirty="0" smtClean="0"/>
              <a:t>Section 102 – Definitions are added for...</a:t>
            </a:r>
          </a:p>
          <a:p>
            <a:pPr lvl="1"/>
            <a:r>
              <a:rPr lang="en-US" sz="2000" dirty="0" smtClean="0"/>
              <a:t>“Board of commissioners” – The board of township commissioners of a township of the first class</a:t>
            </a:r>
          </a:p>
          <a:p>
            <a:pPr lvl="1"/>
            <a:endParaRPr lang="en-US" sz="2000" dirty="0" smtClean="0"/>
          </a:p>
          <a:p>
            <a:pPr lvl="1"/>
            <a:r>
              <a:rPr lang="en-US" sz="2000" dirty="0" smtClean="0"/>
              <a:t>“Individual” – A natural person</a:t>
            </a:r>
          </a:p>
          <a:p>
            <a:pPr marL="457200" lvl="1" indent="0">
              <a:buNone/>
            </a:pPr>
            <a:endParaRPr lang="en-US" sz="2000" dirty="0" smtClean="0"/>
          </a:p>
          <a:p>
            <a:pPr lvl="1"/>
            <a:r>
              <a:rPr lang="en-US" sz="2000" dirty="0" smtClean="0"/>
              <a:t>“Municipal corporation” – A city, borough, incorporated town, township of the first or second class or any home rule municipality other than a county</a:t>
            </a:r>
          </a:p>
          <a:p>
            <a:pPr lvl="1"/>
            <a:endParaRPr lang="en-US" sz="2000" dirty="0" smtClean="0"/>
          </a:p>
          <a:p>
            <a:pPr lvl="1"/>
            <a:r>
              <a:rPr lang="en-US" sz="2000" dirty="0" smtClean="0"/>
              <a:t>“Municipality” – A county, city, borough, incorporated town, township of the first or second class or any home rule municipality</a:t>
            </a:r>
          </a:p>
          <a:p>
            <a:pPr lvl="1"/>
            <a:endParaRPr lang="en-US" sz="2000" dirty="0" smtClean="0"/>
          </a:p>
          <a:p>
            <a:pPr lvl="1"/>
            <a:endParaRPr lang="en-US" sz="2000" dirty="0" smtClean="0"/>
          </a:p>
          <a:p>
            <a:pPr lvl="1"/>
            <a:endParaRPr lang="en-US" sz="20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Preliminary Provisions</a:t>
            </a:r>
            <a:endParaRPr lang="en-US" dirty="0"/>
          </a:p>
        </p:txBody>
      </p:sp>
    </p:spTree>
    <p:extLst>
      <p:ext uri="{BB962C8B-B14F-4D97-AF65-F5344CB8AC3E}">
        <p14:creationId xmlns:p14="http://schemas.microsoft.com/office/powerpoint/2010/main" val="8543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New Article XIII-B</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This Article is a consolidation of the old Corporate Powers Subsections 1502(XXL), (XLI), (XLII), (XLVI), XLVII), (XLVII.I), (XLVIII) and (XXXVI) as they relate to township support of the PA National Guard and veteran’s organizations and memorials</a:t>
            </a:r>
          </a:p>
          <a:p>
            <a:r>
              <a:rPr lang="en-US" sz="2400" dirty="0" smtClean="0"/>
              <a:t>Section 1312-B -- Expands township appropriations for expenses of services for Veterans’ Day, in addition to Memorial Day and similar holidays under state or federal law</a:t>
            </a:r>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Veterans’ Affairs </a:t>
            </a:r>
            <a:endParaRPr lang="en-US" dirty="0"/>
          </a:p>
        </p:txBody>
      </p:sp>
    </p:spTree>
    <p:extLst>
      <p:ext uri="{BB962C8B-B14F-4D97-AF65-F5344CB8AC3E}">
        <p14:creationId xmlns:p14="http://schemas.microsoft.com/office/powerpoint/2010/main" val="86838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XIV</a:t>
            </a:r>
            <a:endParaRPr lang="en-US" dirty="0"/>
          </a:p>
        </p:txBody>
      </p:sp>
      <p:sp>
        <p:nvSpPr>
          <p:cNvPr id="3" name="Content Placeholder 2"/>
          <p:cNvSpPr>
            <a:spLocks noGrp="1"/>
          </p:cNvSpPr>
          <p:nvPr>
            <p:ph idx="1"/>
          </p:nvPr>
        </p:nvSpPr>
        <p:spPr>
          <a:xfrm>
            <a:off x="838200" y="1825625"/>
            <a:ext cx="10515600" cy="4464080"/>
          </a:xfrm>
        </p:spPr>
        <p:txBody>
          <a:bodyPr>
            <a:normAutofit/>
          </a:bodyPr>
          <a:lstStyle/>
          <a:p>
            <a:r>
              <a:rPr lang="en-US" sz="2400" dirty="0" smtClean="0"/>
              <a:t>Subsection 1401(a) – Changes “shall” to “may” clarifying that a township is not required to maintain a police force</a:t>
            </a:r>
          </a:p>
          <a:p>
            <a:r>
              <a:rPr lang="en-US" sz="2400" dirty="0" smtClean="0"/>
              <a:t>New Subsection 1401(b) – Subject to the Intergovernmental Cooperation Law, a township may contract with and purchase police services from another municipal corporation or become a part of or establish a regional police department</a:t>
            </a:r>
          </a:p>
          <a:p>
            <a:r>
              <a:rPr lang="en-US" sz="2400" dirty="0" smtClean="0"/>
              <a:t>New Subsection 1401(d)(1) </a:t>
            </a:r>
            <a:r>
              <a:rPr lang="en-US" sz="2400" dirty="0"/>
              <a:t>– </a:t>
            </a:r>
            <a:r>
              <a:rPr lang="en-US" sz="2400" dirty="0" smtClean="0"/>
              <a:t>No police officer shall at the same time hold any public office other than constable, health officer or school director of a school district situated within a county of the second class </a:t>
            </a:r>
            <a:endParaRPr lang="en-US" sz="2400" dirty="0"/>
          </a:p>
          <a:p>
            <a:r>
              <a:rPr lang="en-US" sz="2400" dirty="0" smtClean="0"/>
              <a:t>New Subsection 1401(e) </a:t>
            </a:r>
            <a:r>
              <a:rPr lang="en-US" sz="2400" dirty="0"/>
              <a:t>– </a:t>
            </a:r>
            <a:r>
              <a:rPr lang="en-US" sz="2400" dirty="0" smtClean="0"/>
              <a:t>No </a:t>
            </a:r>
            <a:r>
              <a:rPr lang="en-US" sz="2400" dirty="0"/>
              <a:t>police officer may participate in a political or election campaign while on duty or in uniform or while using township property other than to exercise the officer's right of suffrage</a:t>
            </a:r>
          </a:p>
          <a:p>
            <a:endParaRPr lang="en-US" sz="2400" dirty="0" smtClean="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Police</a:t>
            </a:r>
            <a:endParaRPr lang="en-US" dirty="0"/>
          </a:p>
        </p:txBody>
      </p:sp>
    </p:spTree>
    <p:extLst>
      <p:ext uri="{BB962C8B-B14F-4D97-AF65-F5344CB8AC3E}">
        <p14:creationId xmlns:p14="http://schemas.microsoft.com/office/powerpoint/2010/main" val="138864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XIV (continued)</a:t>
            </a:r>
          </a:p>
        </p:txBody>
      </p:sp>
      <p:sp>
        <p:nvSpPr>
          <p:cNvPr id="3" name="Content Placeholder 2"/>
          <p:cNvSpPr>
            <a:spLocks noGrp="1"/>
          </p:cNvSpPr>
          <p:nvPr>
            <p:ph idx="1"/>
          </p:nvPr>
        </p:nvSpPr>
        <p:spPr>
          <a:xfrm>
            <a:off x="838200" y="1635125"/>
            <a:ext cx="10515600" cy="4654580"/>
          </a:xfrm>
        </p:spPr>
        <p:txBody>
          <a:bodyPr>
            <a:normAutofit lnSpcReduction="10000"/>
          </a:bodyPr>
          <a:lstStyle/>
          <a:p>
            <a:pPr marL="0" indent="0">
              <a:buNone/>
            </a:pPr>
            <a:r>
              <a:rPr lang="en-US" sz="2400" dirty="0" smtClean="0"/>
              <a:t>Police Pension Fund:</a:t>
            </a:r>
          </a:p>
          <a:p>
            <a:r>
              <a:rPr lang="en-US" sz="2400" dirty="0" smtClean="0"/>
              <a:t>Section 1409 is expanded to include old Sections 1410 - 1415</a:t>
            </a:r>
          </a:p>
          <a:p>
            <a:r>
              <a:rPr lang="en-US" sz="2400" dirty="0" smtClean="0"/>
              <a:t>New Subsection 1409(c)(2) – </a:t>
            </a:r>
            <a:r>
              <a:rPr lang="en-US" sz="2400" dirty="0"/>
              <a:t>The board of commissioners shall appoint by resolution a chief administrative officer who shall have the </a:t>
            </a:r>
            <a:r>
              <a:rPr lang="en-US" sz="2400" dirty="0" smtClean="0"/>
              <a:t>primary responsibility </a:t>
            </a:r>
            <a:r>
              <a:rPr lang="en-US" sz="2400" dirty="0"/>
              <a:t>for the </a:t>
            </a:r>
            <a:r>
              <a:rPr lang="en-US" sz="2400" dirty="0" smtClean="0"/>
              <a:t>affairs </a:t>
            </a:r>
            <a:r>
              <a:rPr lang="en-US" sz="2400" dirty="0"/>
              <a:t>of the pension plan, subject to the direction of the board of commissioners</a:t>
            </a:r>
            <a:r>
              <a:rPr lang="en-US" sz="2400" dirty="0" smtClean="0"/>
              <a:t> </a:t>
            </a:r>
          </a:p>
          <a:p>
            <a:r>
              <a:rPr lang="en-US" sz="2400" dirty="0" smtClean="0"/>
              <a:t>New Subsection 1409(h)(</a:t>
            </a:r>
            <a:r>
              <a:rPr lang="en-US" sz="2400" dirty="0"/>
              <a:t>2) </a:t>
            </a:r>
            <a:r>
              <a:rPr lang="en-US" sz="2400" dirty="0" smtClean="0"/>
              <a:t>– Incorporates case law that no person entitled to receive a benefit from the </a:t>
            </a:r>
            <a:r>
              <a:rPr lang="en-US" sz="2400" dirty="0"/>
              <a:t>police pension fund </a:t>
            </a:r>
            <a:r>
              <a:rPr lang="en-US" sz="2400" dirty="0" smtClean="0"/>
              <a:t>may </a:t>
            </a:r>
            <a:r>
              <a:rPr lang="en-US" sz="2400" dirty="0"/>
              <a:t>be deprived of </a:t>
            </a:r>
            <a:r>
              <a:rPr lang="en-US" sz="2400" dirty="0" smtClean="0"/>
              <a:t>their right </a:t>
            </a:r>
            <a:r>
              <a:rPr lang="en-US" sz="2400" dirty="0"/>
              <a:t>to an equal and proportionate share of the fund upon the basis </a:t>
            </a:r>
            <a:r>
              <a:rPr lang="en-US" sz="2400" dirty="0" smtClean="0"/>
              <a:t>that the </a:t>
            </a:r>
            <a:r>
              <a:rPr lang="en-US" sz="2400" dirty="0"/>
              <a:t>person first became entitled to the </a:t>
            </a:r>
            <a:r>
              <a:rPr lang="en-US" sz="2400" dirty="0" smtClean="0"/>
              <a:t>benefit</a:t>
            </a:r>
          </a:p>
          <a:p>
            <a:r>
              <a:rPr lang="en-US" sz="2400" dirty="0" smtClean="0"/>
              <a:t>New Subsection 1409(j) – Act 600, the Municipal Police Pension Law, shall </a:t>
            </a:r>
            <a:r>
              <a:rPr lang="en-US" sz="2400" dirty="0"/>
              <a:t>govern any township police pension fund not established under the provisions of this section</a:t>
            </a:r>
            <a:endParaRPr lang="en-US" sz="2400" dirty="0" smtClean="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Police</a:t>
            </a:r>
            <a:endParaRPr lang="en-US" dirty="0"/>
          </a:p>
        </p:txBody>
      </p:sp>
    </p:spTree>
    <p:extLst>
      <p:ext uri="{BB962C8B-B14F-4D97-AF65-F5344CB8AC3E}">
        <p14:creationId xmlns:p14="http://schemas.microsoft.com/office/powerpoint/2010/main" val="321832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XV</a:t>
            </a:r>
            <a:endParaRPr lang="en-US" dirty="0"/>
          </a:p>
        </p:txBody>
      </p:sp>
      <p:sp>
        <p:nvSpPr>
          <p:cNvPr id="3" name="Content Placeholder 2"/>
          <p:cNvSpPr>
            <a:spLocks noGrp="1"/>
          </p:cNvSpPr>
          <p:nvPr>
            <p:ph idx="1"/>
          </p:nvPr>
        </p:nvSpPr>
        <p:spPr>
          <a:xfrm>
            <a:off x="838200" y="1773044"/>
            <a:ext cx="10515600" cy="4403919"/>
          </a:xfrm>
        </p:spPr>
        <p:txBody>
          <a:bodyPr>
            <a:normAutofit/>
          </a:bodyPr>
          <a:lstStyle/>
          <a:p>
            <a:pPr marL="0" indent="0">
              <a:buNone/>
            </a:pPr>
            <a:r>
              <a:rPr lang="en-US" sz="2400" dirty="0" smtClean="0"/>
              <a:t>Provisions have been renumbered</a:t>
            </a:r>
          </a:p>
          <a:p>
            <a:pPr marL="0" indent="0">
              <a:buNone/>
            </a:pPr>
            <a:endParaRPr lang="en-US" sz="2400" dirty="0" smtClean="0"/>
          </a:p>
          <a:p>
            <a:r>
              <a:rPr lang="en-US" sz="2400" dirty="0" smtClean="0"/>
              <a:t>New Subsection 1501(2) – Townships </a:t>
            </a:r>
            <a:r>
              <a:rPr lang="en-US" sz="2400" dirty="0"/>
              <a:t>of the first class </a:t>
            </a:r>
            <a:r>
              <a:rPr lang="en-US" sz="2400" dirty="0" smtClean="0"/>
              <a:t>shall have </a:t>
            </a:r>
            <a:r>
              <a:rPr lang="en-US" sz="2400" dirty="0"/>
              <a:t>and use a corporate seal and </a:t>
            </a:r>
            <a:r>
              <a:rPr lang="en-US" sz="2400" dirty="0" smtClean="0"/>
              <a:t>may alter </a:t>
            </a:r>
            <a:r>
              <a:rPr lang="en-US" sz="2400" dirty="0"/>
              <a:t>the </a:t>
            </a:r>
            <a:r>
              <a:rPr lang="en-US" sz="2400" dirty="0" smtClean="0"/>
              <a:t>seal</a:t>
            </a:r>
          </a:p>
          <a:p>
            <a:pPr marL="0" indent="0">
              <a:buNone/>
            </a:pPr>
            <a:endParaRPr lang="en-US" sz="2400" dirty="0" smtClean="0"/>
          </a:p>
          <a:p>
            <a:pPr marL="0" indent="0">
              <a:buNone/>
            </a:pPr>
            <a:r>
              <a:rPr lang="en-US" sz="2400" dirty="0" smtClean="0"/>
              <a:t>Provisions relating to purchase, exchange, lease or sale of real and personal property have been split into Section 1501.1 (real property) and 1501.2 (personal property)</a:t>
            </a:r>
          </a:p>
          <a:p>
            <a:r>
              <a:rPr lang="en-US" sz="2400" dirty="0" smtClean="0"/>
              <a:t>New Subsection 1501.1(e) – The threshold value that requires advertising and bidding for the sale of real property is increased to $6,000; a qualified real estate appraiser must value the property</a:t>
            </a: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Corporate Powers</a:t>
            </a:r>
            <a:endParaRPr lang="en-US" dirty="0"/>
          </a:p>
        </p:txBody>
      </p:sp>
    </p:spTree>
    <p:extLst>
      <p:ext uri="{BB962C8B-B14F-4D97-AF65-F5344CB8AC3E}">
        <p14:creationId xmlns:p14="http://schemas.microsoft.com/office/powerpoint/2010/main" val="133286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 (continued)</a:t>
            </a:r>
          </a:p>
        </p:txBody>
      </p:sp>
      <p:sp>
        <p:nvSpPr>
          <p:cNvPr id="3" name="Content Placeholder 2"/>
          <p:cNvSpPr>
            <a:spLocks noGrp="1"/>
          </p:cNvSpPr>
          <p:nvPr>
            <p:ph idx="1"/>
          </p:nvPr>
        </p:nvSpPr>
        <p:spPr/>
        <p:txBody>
          <a:bodyPr>
            <a:normAutofit/>
          </a:bodyPr>
          <a:lstStyle/>
          <a:p>
            <a:r>
              <a:rPr lang="en-US" sz="2400" dirty="0" smtClean="0"/>
              <a:t>New Subsection </a:t>
            </a:r>
            <a:r>
              <a:rPr lang="en-US" sz="2400" dirty="0"/>
              <a:t>1501.1(f) – </a:t>
            </a:r>
            <a:r>
              <a:rPr lang="en-US" sz="2400" dirty="0" smtClean="0"/>
              <a:t>The </a:t>
            </a:r>
            <a:r>
              <a:rPr lang="en-US" sz="2400" dirty="0"/>
              <a:t>board of commissioners </a:t>
            </a:r>
            <a:r>
              <a:rPr lang="en-US" sz="2400" dirty="0" smtClean="0"/>
              <a:t>shall, by resolution, </a:t>
            </a:r>
            <a:r>
              <a:rPr lang="en-US" sz="2400" dirty="0"/>
              <a:t>have the authority to exchange real property for real property of equal or greater </a:t>
            </a:r>
            <a:r>
              <a:rPr lang="en-US" sz="2400" dirty="0" smtClean="0"/>
              <a:t>if </a:t>
            </a:r>
            <a:r>
              <a:rPr lang="en-US" sz="2400" dirty="0"/>
              <a:t>the property being acquired by the township </a:t>
            </a:r>
            <a:r>
              <a:rPr lang="en-US" sz="2400" dirty="0" smtClean="0"/>
              <a:t>is </a:t>
            </a:r>
            <a:r>
              <a:rPr lang="en-US" sz="2400" dirty="0"/>
              <a:t>to be used for municipal </a:t>
            </a:r>
            <a:r>
              <a:rPr lang="en-US" sz="2400" dirty="0" smtClean="0"/>
              <a:t>purposes</a:t>
            </a:r>
          </a:p>
          <a:p>
            <a:pPr lvl="1"/>
            <a:r>
              <a:rPr lang="en-US" sz="2000" dirty="0"/>
              <a:t>Notice of the resolution, including a description of the properties to be exchanged, </a:t>
            </a:r>
            <a:r>
              <a:rPr lang="en-US" sz="2000" dirty="0" smtClean="0"/>
              <a:t>shall </a:t>
            </a:r>
            <a:r>
              <a:rPr lang="en-US" sz="2000" dirty="0"/>
              <a:t>be published once in one newspaper of general circulation not more than </a:t>
            </a:r>
            <a:r>
              <a:rPr lang="en-US" sz="2000" dirty="0" smtClean="0"/>
              <a:t>60 </a:t>
            </a:r>
            <a:r>
              <a:rPr lang="en-US" sz="2000" dirty="0"/>
              <a:t>days nor fewer than seven days prior to </a:t>
            </a:r>
            <a:r>
              <a:rPr lang="en-US" sz="2000" dirty="0" smtClean="0"/>
              <a:t>adoption</a:t>
            </a:r>
            <a:endParaRPr lang="en-US" sz="2400" dirty="0"/>
          </a:p>
          <a:p>
            <a:r>
              <a:rPr lang="en-US" sz="2400" dirty="0" smtClean="0"/>
              <a:t>Section 1501.3 – Advertising and bidding are not required if the newly acquired real or personal property is to be sold to public entities</a:t>
            </a:r>
          </a:p>
          <a:p>
            <a:pPr lvl="1"/>
            <a:r>
              <a:rPr lang="en-US" sz="2000" dirty="0" smtClean="0"/>
              <a:t>Newly added to this list of public entities is an authority or industrial and commercial authority as defined by the Economic Development Financing Law (Act 102 of 1967)</a:t>
            </a:r>
            <a:endParaRPr lang="en-US" sz="20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Corporate Powers</a:t>
            </a:r>
            <a:endParaRPr lang="en-US" dirty="0"/>
          </a:p>
        </p:txBody>
      </p:sp>
    </p:spTree>
    <p:extLst>
      <p:ext uri="{BB962C8B-B14F-4D97-AF65-F5344CB8AC3E}">
        <p14:creationId xmlns:p14="http://schemas.microsoft.com/office/powerpoint/2010/main" val="2608595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 (continued)</a:t>
            </a:r>
          </a:p>
        </p:txBody>
      </p:sp>
      <p:sp>
        <p:nvSpPr>
          <p:cNvPr id="3" name="Content Placeholder 2"/>
          <p:cNvSpPr>
            <a:spLocks noGrp="1"/>
          </p:cNvSpPr>
          <p:nvPr>
            <p:ph idx="1"/>
          </p:nvPr>
        </p:nvSpPr>
        <p:spPr>
          <a:xfrm>
            <a:off x="838200" y="1825624"/>
            <a:ext cx="10515600" cy="4583721"/>
          </a:xfrm>
        </p:spPr>
        <p:txBody>
          <a:bodyPr>
            <a:normAutofit/>
          </a:bodyPr>
          <a:lstStyle/>
          <a:p>
            <a:pPr marL="0" indent="0">
              <a:buNone/>
            </a:pPr>
            <a:r>
              <a:rPr lang="en-US" sz="2400" dirty="0" smtClean="0"/>
              <a:t>Section 1502 - Specific Powers - following are notable changes:</a:t>
            </a:r>
          </a:p>
          <a:p>
            <a:pPr marL="0" indent="0">
              <a:buNone/>
            </a:pPr>
            <a:endParaRPr lang="en-US" sz="2400" dirty="0" smtClean="0"/>
          </a:p>
          <a:p>
            <a:r>
              <a:rPr lang="en-US" sz="2300" dirty="0" smtClean="0"/>
              <a:t>New Section 1502.4 – Rewards - the board of commissioners is authorized to offer rewards for information leading to the arrest and conviction of individuals guilty of crimes within the township</a:t>
            </a:r>
          </a:p>
          <a:p>
            <a:r>
              <a:rPr lang="en-US" sz="2300" dirty="0" smtClean="0"/>
              <a:t>Section 1502.7 – Fire Protection - townships may purchase fire engines and fire apparatus, in addition to the current powers of operation and maintenance; townships may contract with or make grants for fire protection </a:t>
            </a:r>
          </a:p>
          <a:p>
            <a:r>
              <a:rPr lang="en-US" sz="2300" dirty="0" smtClean="0"/>
              <a:t>New Section 1502.10 – Regulation of Business – combination of current and new language; provides broad authorization for townships to prohibit, license and regulate businesses unless prohibited by law</a:t>
            </a:r>
            <a:endParaRPr lang="en-US" sz="23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Corporate Powers</a:t>
            </a:r>
            <a:endParaRPr lang="en-US" dirty="0"/>
          </a:p>
        </p:txBody>
      </p:sp>
    </p:spTree>
    <p:extLst>
      <p:ext uri="{BB962C8B-B14F-4D97-AF65-F5344CB8AC3E}">
        <p14:creationId xmlns:p14="http://schemas.microsoft.com/office/powerpoint/2010/main" val="359758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 (continued)</a:t>
            </a:r>
          </a:p>
        </p:txBody>
      </p:sp>
      <p:sp>
        <p:nvSpPr>
          <p:cNvPr id="3" name="Content Placeholder 2"/>
          <p:cNvSpPr>
            <a:spLocks noGrp="1"/>
          </p:cNvSpPr>
          <p:nvPr>
            <p:ph idx="1"/>
          </p:nvPr>
        </p:nvSpPr>
        <p:spPr>
          <a:xfrm>
            <a:off x="838200" y="1825624"/>
            <a:ext cx="10515600" cy="4583721"/>
          </a:xfrm>
        </p:spPr>
        <p:txBody>
          <a:bodyPr>
            <a:normAutofit/>
          </a:bodyPr>
          <a:lstStyle/>
          <a:p>
            <a:r>
              <a:rPr lang="en-US" sz="2400" dirty="0" smtClean="0"/>
              <a:t>Section 1502.11 – Nuisances and Dangerous Structures - adds reference to dangerous structures, as well as language related to the prohibition and removal of weeds, accumulations of municipal waste and the storage of abandoned or junked automobiles</a:t>
            </a:r>
          </a:p>
          <a:p>
            <a:r>
              <a:rPr lang="en-US" sz="2400" dirty="0" smtClean="0"/>
              <a:t>New Section 1502.12 – Municipal Waste – consolidates sections of the old Code and delineates regulation of municipal waste on public and private property and recycling </a:t>
            </a:r>
          </a:p>
          <a:p>
            <a:r>
              <a:rPr lang="en-US" sz="2400" dirty="0" smtClean="0"/>
              <a:t>Section 1502.13 – Fireworks and Inflammable Articles - provides, in conformity with federal and state laws, for the granting of permits for display fireworks and for the imposition, by ordinance, of other safeguards concerning fireworks and inflammable articles as necessary for the health, safety and welfare of the public</a:t>
            </a: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Corporate Powers</a:t>
            </a:r>
            <a:endParaRPr lang="en-US" dirty="0"/>
          </a:p>
        </p:txBody>
      </p:sp>
    </p:spTree>
    <p:extLst>
      <p:ext uri="{BB962C8B-B14F-4D97-AF65-F5344CB8AC3E}">
        <p14:creationId xmlns:p14="http://schemas.microsoft.com/office/powerpoint/2010/main" val="157539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 (continued)</a:t>
            </a:r>
          </a:p>
        </p:txBody>
      </p:sp>
      <p:sp>
        <p:nvSpPr>
          <p:cNvPr id="3" name="Content Placeholder 2"/>
          <p:cNvSpPr>
            <a:spLocks noGrp="1"/>
          </p:cNvSpPr>
          <p:nvPr>
            <p:ph idx="1"/>
          </p:nvPr>
        </p:nvSpPr>
        <p:spPr>
          <a:xfrm>
            <a:off x="838200" y="1825624"/>
            <a:ext cx="10515600" cy="4583721"/>
          </a:xfrm>
        </p:spPr>
        <p:txBody>
          <a:bodyPr>
            <a:normAutofit/>
          </a:bodyPr>
          <a:lstStyle/>
          <a:p>
            <a:r>
              <a:rPr lang="en-US" sz="2400" dirty="0" smtClean="0"/>
              <a:t>New Section 1502.15 – Prohibition of Fire Producing Devices and Smoking – states no ordinance or resolution adopted under this section may regulate smoking in a manner that conflicts with the Clean Indoor Air Act (Act 27 of 2008) </a:t>
            </a:r>
          </a:p>
          <a:p>
            <a:r>
              <a:rPr lang="en-US" sz="2400" dirty="0" smtClean="0"/>
              <a:t>Section 1502.29 – Intergovernmental Cooperation - expands reference to the use of intergovernmental cooperation agreements, particularly as it applies to public safety services</a:t>
            </a:r>
          </a:p>
          <a:p>
            <a:r>
              <a:rPr lang="en-US" sz="2400" dirty="0" smtClean="0"/>
              <a:t>New Section 1502.34 – Operating Reserve Fund – permits townships to create a “rainy day” fund; limits amount in fund </a:t>
            </a:r>
          </a:p>
          <a:p>
            <a:r>
              <a:rPr lang="en-US" sz="2400" dirty="0"/>
              <a:t>Section 1502.39 – </a:t>
            </a:r>
            <a:r>
              <a:rPr lang="en-US" sz="2400" dirty="0" smtClean="0"/>
              <a:t>Insurance – consolidates two paragraphs from old Code (XXIII and LXIII) relating to insurance</a:t>
            </a:r>
            <a:endParaRPr lang="en-US" sz="2400" dirty="0"/>
          </a:p>
          <a:p>
            <a:endParaRPr lang="en-US" sz="2400" dirty="0" smtClean="0"/>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Corporate Powers</a:t>
            </a:r>
            <a:endParaRPr lang="en-US" dirty="0"/>
          </a:p>
        </p:txBody>
      </p:sp>
    </p:spTree>
    <p:extLst>
      <p:ext uri="{BB962C8B-B14F-4D97-AF65-F5344CB8AC3E}">
        <p14:creationId xmlns:p14="http://schemas.microsoft.com/office/powerpoint/2010/main" val="399464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 (continued)</a:t>
            </a:r>
          </a:p>
        </p:txBody>
      </p:sp>
      <p:sp>
        <p:nvSpPr>
          <p:cNvPr id="3" name="Content Placeholder 2"/>
          <p:cNvSpPr>
            <a:spLocks noGrp="1"/>
          </p:cNvSpPr>
          <p:nvPr>
            <p:ph idx="1"/>
          </p:nvPr>
        </p:nvSpPr>
        <p:spPr>
          <a:xfrm>
            <a:off x="838200" y="1825624"/>
            <a:ext cx="10515600" cy="4583721"/>
          </a:xfrm>
        </p:spPr>
        <p:txBody>
          <a:bodyPr>
            <a:normAutofit/>
          </a:bodyPr>
          <a:lstStyle/>
          <a:p>
            <a:r>
              <a:rPr lang="en-US" sz="2400" dirty="0" smtClean="0"/>
              <a:t>New Section 1502.53 – Mines and Quarries - the board of commissioners may require the owner, operator or superintendent of a mine or quarry to furnish maps, plans and drawings of workings, excavations and surface support</a:t>
            </a:r>
          </a:p>
          <a:p>
            <a:r>
              <a:rPr lang="en-US" sz="2400" dirty="0" smtClean="0"/>
              <a:t>New Section 1502.56 </a:t>
            </a:r>
            <a:r>
              <a:rPr lang="en-US" sz="2400" dirty="0"/>
              <a:t>– </a:t>
            </a:r>
            <a:r>
              <a:rPr lang="en-US" sz="2400" dirty="0" smtClean="0"/>
              <a:t>Storm Water - authorizes a township, by ordinance, and after obtaining any required permit from the Department of Environment Protection (DEP) or other federal or state entity, to acquire, operate and maintain areas for the infiltration, detention or retention of storm water and for other methods of storm water management authorized by DEP</a:t>
            </a:r>
            <a:endParaRPr lang="en-US" sz="2400" dirty="0"/>
          </a:p>
          <a:p>
            <a:endParaRPr lang="en-US" sz="2400" dirty="0" smtClean="0"/>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Corporate Powers</a:t>
            </a:r>
            <a:endParaRPr lang="en-US" dirty="0"/>
          </a:p>
        </p:txBody>
      </p:sp>
    </p:spTree>
    <p:extLst>
      <p:ext uri="{BB962C8B-B14F-4D97-AF65-F5344CB8AC3E}">
        <p14:creationId xmlns:p14="http://schemas.microsoft.com/office/powerpoint/2010/main" val="417050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New Article XV-A</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dirty="0" smtClean="0"/>
              <a:t>Provisions related to the real estate registry are moved from subdivision (b) of Article XIII of the old Code and specifically provide for conformance with the Uniform Municipal Deed Registration Act, Act 110 of 2008</a:t>
            </a:r>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Real Estate Registry</a:t>
            </a:r>
          </a:p>
        </p:txBody>
      </p:sp>
    </p:spTree>
    <p:extLst>
      <p:ext uri="{BB962C8B-B14F-4D97-AF65-F5344CB8AC3E}">
        <p14:creationId xmlns:p14="http://schemas.microsoft.com/office/powerpoint/2010/main" val="215356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 (continued)</a:t>
            </a:r>
            <a:endParaRPr lang="en-US" dirty="0"/>
          </a:p>
        </p:txBody>
      </p:sp>
      <p:sp>
        <p:nvSpPr>
          <p:cNvPr id="3" name="Content Placeholder 2"/>
          <p:cNvSpPr>
            <a:spLocks noGrp="1"/>
          </p:cNvSpPr>
          <p:nvPr>
            <p:ph idx="1"/>
          </p:nvPr>
        </p:nvSpPr>
        <p:spPr/>
        <p:txBody>
          <a:bodyPr>
            <a:normAutofit/>
          </a:bodyPr>
          <a:lstStyle/>
          <a:p>
            <a:pPr lvl="1"/>
            <a:r>
              <a:rPr lang="en-US" sz="2000" dirty="0" smtClean="0"/>
              <a:t>“Municipal authority” or “municipality authority” – A body politic and corporate created under 53 Pa. C. S. Ch. 56 (relating to municipal authorities)</a:t>
            </a:r>
          </a:p>
          <a:p>
            <a:pPr lvl="1"/>
            <a:endParaRPr lang="en-US" sz="2000" dirty="0" smtClean="0"/>
          </a:p>
          <a:p>
            <a:pPr lvl="1"/>
            <a:r>
              <a:rPr lang="en-US" sz="2000" dirty="0" smtClean="0"/>
              <a:t>“Pennsylvania Municipalities Planning Code” – The act of July 31, 1968 (P.L.805, No. 247), known as the “Pennsylvania Municipalities Planning Code”</a:t>
            </a:r>
          </a:p>
          <a:p>
            <a:pPr lvl="1"/>
            <a:endParaRPr lang="en-US" sz="2000" dirty="0"/>
          </a:p>
          <a:p>
            <a:pPr lvl="1"/>
            <a:r>
              <a:rPr lang="en-US" sz="2000" dirty="0"/>
              <a:t>“Person” – Includes a natural person, corporation partnership, limited liability company, business trust, other association, government entity other than the commonwealth, estate, trust or </a:t>
            </a:r>
            <a:r>
              <a:rPr lang="en-US" sz="2000" dirty="0" smtClean="0"/>
              <a:t>foundation</a:t>
            </a:r>
          </a:p>
          <a:p>
            <a:pPr marL="457200" lvl="1" indent="0">
              <a:buNone/>
            </a:pPr>
            <a:endParaRPr lang="en-US" sz="1600" dirty="0" smtClean="0"/>
          </a:p>
          <a:p>
            <a:r>
              <a:rPr lang="en-US" sz="2400" dirty="0" smtClean="0"/>
              <a:t>Other changes in this Article are editorial</a:t>
            </a:r>
            <a:endParaRPr lang="en-US" sz="2000" dirty="0" smtClean="0"/>
          </a:p>
          <a:p>
            <a:pPr lvl="1"/>
            <a:endParaRPr lang="en-US" sz="2000" dirty="0" smtClean="0"/>
          </a:p>
          <a:p>
            <a:pPr lvl="1"/>
            <a:endParaRPr lang="en-US" sz="2000" dirty="0" smtClean="0"/>
          </a:p>
          <a:p>
            <a:pPr lvl="1"/>
            <a:endParaRPr lang="en-US" sz="20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Preliminary Provisions - definitions</a:t>
            </a:r>
            <a:endParaRPr lang="en-US" dirty="0"/>
          </a:p>
        </p:txBody>
      </p:sp>
    </p:spTree>
    <p:extLst>
      <p:ext uri="{BB962C8B-B14F-4D97-AF65-F5344CB8AC3E}">
        <p14:creationId xmlns:p14="http://schemas.microsoft.com/office/powerpoint/2010/main" val="1884366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XVI</a:t>
            </a:r>
            <a:endParaRPr lang="en-US" dirty="0"/>
          </a:p>
        </p:txBody>
      </p:sp>
      <p:sp>
        <p:nvSpPr>
          <p:cNvPr id="3" name="Content Placeholder 2"/>
          <p:cNvSpPr>
            <a:spLocks noGrp="1"/>
          </p:cNvSpPr>
          <p:nvPr>
            <p:ph idx="1"/>
          </p:nvPr>
        </p:nvSpPr>
        <p:spPr/>
        <p:txBody>
          <a:bodyPr>
            <a:normAutofit/>
          </a:bodyPr>
          <a:lstStyle/>
          <a:p>
            <a:r>
              <a:rPr lang="en-US" sz="2200" dirty="0" smtClean="0"/>
              <a:t>Section 1601 – Clarifies a township may, by ordinance, establish either a board of health or the office of health officer; an appointed health officer must be certified by the Department of Health within six months of appointment</a:t>
            </a:r>
          </a:p>
          <a:p>
            <a:r>
              <a:rPr lang="en-US" sz="2200" dirty="0" smtClean="0"/>
              <a:t>New Subsection 1601(c) – A township, by ordinance, can dissolve a board of health or the office of health officer and become subject to the jurisdiction of a county department of health</a:t>
            </a:r>
          </a:p>
          <a:p>
            <a:r>
              <a:rPr lang="en-US" sz="2200" dirty="0" smtClean="0"/>
              <a:t>New Subsection 1602(1) – permits a board of health to be comprised of 3-5 members; expands upon the required appointment of a health care professional; defines health care professional</a:t>
            </a:r>
          </a:p>
          <a:p>
            <a:r>
              <a:rPr lang="en-US" sz="2200" dirty="0"/>
              <a:t>Section 1604 – The secretary of the board of health is required to keep and retain records in accordance with the Municipal Records Act</a:t>
            </a:r>
          </a:p>
          <a:p>
            <a:endParaRPr lang="en-US" sz="2200" dirty="0" smtClean="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Public Health</a:t>
            </a:r>
            <a:endParaRPr lang="en-US" dirty="0"/>
          </a:p>
        </p:txBody>
      </p:sp>
    </p:spTree>
    <p:extLst>
      <p:ext uri="{BB962C8B-B14F-4D97-AF65-F5344CB8AC3E}">
        <p14:creationId xmlns:p14="http://schemas.microsoft.com/office/powerpoint/2010/main" val="171833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 (continued)</a:t>
            </a:r>
          </a:p>
        </p:txBody>
      </p:sp>
      <p:sp>
        <p:nvSpPr>
          <p:cNvPr id="3" name="Content Placeholder 2"/>
          <p:cNvSpPr>
            <a:spLocks noGrp="1"/>
          </p:cNvSpPr>
          <p:nvPr>
            <p:ph idx="1"/>
          </p:nvPr>
        </p:nvSpPr>
        <p:spPr/>
        <p:txBody>
          <a:bodyPr>
            <a:normAutofit/>
          </a:bodyPr>
          <a:lstStyle/>
          <a:p>
            <a:endParaRPr lang="en-US" sz="2400" dirty="0" smtClean="0"/>
          </a:p>
          <a:p>
            <a:r>
              <a:rPr lang="en-US" sz="2200" dirty="0" smtClean="0"/>
              <a:t>Section 1607 – A member of the board of health, a health officer, an employee or agent of the health board may enter a premise in the township where an infectious or contagious disease or nuisance to public health is suspected to examine and abate said nuisance</a:t>
            </a:r>
          </a:p>
          <a:p>
            <a:r>
              <a:rPr lang="en-US" sz="2200" dirty="0" smtClean="0"/>
              <a:t>New Subsection 1607(b) – If entry on the premises is refused, the officer or employee or agent may seek and obtain an administrative search warrant from a magisterial judge to enter the property</a:t>
            </a:r>
          </a:p>
          <a:p>
            <a:r>
              <a:rPr lang="en-US" sz="2200" dirty="0" smtClean="0"/>
              <a:t>New Subsection 1608(c) </a:t>
            </a:r>
            <a:r>
              <a:rPr lang="en-US" sz="2200" dirty="0"/>
              <a:t>– Allows the board of commissioners the power to seek injunctive relief from a nuisance or threatened nuisance to public health</a:t>
            </a:r>
          </a:p>
          <a:p>
            <a:endParaRPr lang="en-US" sz="2200" dirty="0" smtClean="0"/>
          </a:p>
          <a:p>
            <a:endParaRPr lang="en-US" sz="2200" dirty="0" smtClean="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Public Health</a:t>
            </a:r>
            <a:endParaRPr lang="en-US" dirty="0"/>
          </a:p>
        </p:txBody>
      </p:sp>
    </p:spTree>
    <p:extLst>
      <p:ext uri="{BB962C8B-B14F-4D97-AF65-F5344CB8AC3E}">
        <p14:creationId xmlns:p14="http://schemas.microsoft.com/office/powerpoint/2010/main" val="137693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XVI (continued)</a:t>
            </a:r>
            <a:endParaRPr lang="en-US" dirty="0"/>
          </a:p>
        </p:txBody>
      </p:sp>
      <p:sp>
        <p:nvSpPr>
          <p:cNvPr id="3" name="Content Placeholder 2"/>
          <p:cNvSpPr>
            <a:spLocks noGrp="1"/>
          </p:cNvSpPr>
          <p:nvPr>
            <p:ph idx="1"/>
          </p:nvPr>
        </p:nvSpPr>
        <p:spPr/>
        <p:txBody>
          <a:bodyPr>
            <a:normAutofit/>
          </a:bodyPr>
          <a:lstStyle/>
          <a:p>
            <a:r>
              <a:rPr lang="en-US" sz="2400" dirty="0" smtClean="0"/>
              <a:t>Section 1611 – Updates reference the Department of Health’s responsibilities under Article XXI of the Administrative Code of 1929</a:t>
            </a:r>
          </a:p>
          <a:p>
            <a:pPr lvl="1"/>
            <a:r>
              <a:rPr lang="en-US" sz="2000" dirty="0" smtClean="0"/>
              <a:t>Permits the department to take full charge and control of township health regulations under certain conditions and to abate necessary nuisances at the expense of the township</a:t>
            </a:r>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Public Health</a:t>
            </a:r>
            <a:endParaRPr lang="en-US" dirty="0"/>
          </a:p>
        </p:txBody>
      </p:sp>
    </p:spTree>
    <p:extLst>
      <p:ext uri="{BB962C8B-B14F-4D97-AF65-F5344CB8AC3E}">
        <p14:creationId xmlns:p14="http://schemas.microsoft.com/office/powerpoint/2010/main" val="9342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XVII</a:t>
            </a:r>
            <a:endParaRPr lang="en-US" dirty="0"/>
          </a:p>
        </p:txBody>
      </p:sp>
      <p:sp>
        <p:nvSpPr>
          <p:cNvPr id="3" name="Content Placeholder 2"/>
          <p:cNvSpPr>
            <a:spLocks noGrp="1"/>
          </p:cNvSpPr>
          <p:nvPr>
            <p:ph idx="1"/>
          </p:nvPr>
        </p:nvSpPr>
        <p:spPr/>
        <p:txBody>
          <a:bodyPr>
            <a:normAutofit/>
          </a:bodyPr>
          <a:lstStyle/>
          <a:p>
            <a:r>
              <a:rPr lang="en-US" sz="2200" dirty="0" smtClean="0"/>
              <a:t>Section 1701 – Reorganized to clarify the budget preparation process</a:t>
            </a:r>
          </a:p>
          <a:p>
            <a:r>
              <a:rPr lang="en-US" sz="2200" dirty="0" smtClean="0"/>
              <a:t>New Subsection 1701(b.1) – provides that notice of the proposed budget’s availability for public inspection be published in a newspaper of general circulation</a:t>
            </a:r>
          </a:p>
          <a:p>
            <a:r>
              <a:rPr lang="en-US" sz="2200" dirty="0" smtClean="0"/>
              <a:t>Subsection 1701 (b.2) – The proposed budget shall be on file with the secretary for at least 20 days prior to the time fixed for the adoption </a:t>
            </a:r>
          </a:p>
          <a:p>
            <a:r>
              <a:rPr lang="en-US" sz="2200" dirty="0" smtClean="0"/>
              <a:t>Subsection (d) – Deletes the requirement that 2/3 of the board approve transfers of over five percent of an appropriation within a fund or from one fund to another</a:t>
            </a:r>
          </a:p>
        </p:txBody>
      </p:sp>
      <p:sp>
        <p:nvSpPr>
          <p:cNvPr id="4" name="Content Placeholder 2"/>
          <p:cNvSpPr txBox="1">
            <a:spLocks/>
          </p:cNvSpPr>
          <p:nvPr/>
        </p:nvSpPr>
        <p:spPr>
          <a:xfrm>
            <a:off x="838200" y="1139825"/>
            <a:ext cx="706755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Finance and Taxation </a:t>
            </a:r>
            <a:endParaRPr lang="en-US" dirty="0"/>
          </a:p>
        </p:txBody>
      </p:sp>
    </p:spTree>
    <p:extLst>
      <p:ext uri="{BB962C8B-B14F-4D97-AF65-F5344CB8AC3E}">
        <p14:creationId xmlns:p14="http://schemas.microsoft.com/office/powerpoint/2010/main" val="109841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XVII (continued)</a:t>
            </a:r>
          </a:p>
        </p:txBody>
      </p:sp>
      <p:sp>
        <p:nvSpPr>
          <p:cNvPr id="3" name="Content Placeholder 2"/>
          <p:cNvSpPr>
            <a:spLocks noGrp="1"/>
          </p:cNvSpPr>
          <p:nvPr>
            <p:ph idx="1"/>
          </p:nvPr>
        </p:nvSpPr>
        <p:spPr/>
        <p:txBody>
          <a:bodyPr>
            <a:normAutofit/>
          </a:bodyPr>
          <a:lstStyle/>
          <a:p>
            <a:r>
              <a:rPr lang="en-US" sz="2400" dirty="0"/>
              <a:t>New Subsection </a:t>
            </a:r>
            <a:r>
              <a:rPr lang="en-US" sz="2400" dirty="0" smtClean="0"/>
              <a:t>1705.1(a.1) </a:t>
            </a:r>
            <a:r>
              <a:rPr lang="en-US" sz="2400" dirty="0"/>
              <a:t>– </a:t>
            </a:r>
            <a:r>
              <a:rPr lang="en-US" sz="2400" dirty="0" smtClean="0"/>
              <a:t>Provides the </a:t>
            </a:r>
            <a:r>
              <a:rPr lang="en-US" sz="2400" dirty="0"/>
              <a:t>board shall have the power to invest township sinking funds pursuant to the Local Government Unit Debt Act</a:t>
            </a:r>
          </a:p>
          <a:p>
            <a:r>
              <a:rPr lang="en-US" sz="2400" dirty="0" smtClean="0"/>
              <a:t>Subsection 1705.1(d) – Cross references Act 53 of 1973 which authorizes specified investments</a:t>
            </a:r>
          </a:p>
          <a:p>
            <a:pPr lvl="1"/>
            <a:r>
              <a:rPr lang="en-US" sz="2200" dirty="0" smtClean="0"/>
              <a:t>Subsection (d)(v) – Modified to provide that investments must also meet specified conditions regarding the management and rating of the investment company</a:t>
            </a:r>
          </a:p>
          <a:p>
            <a:pPr lvl="1"/>
            <a:r>
              <a:rPr lang="en-US" sz="2200" dirty="0" smtClean="0"/>
              <a:t>Subsection (d)(vi) – For certificates of deposit, approved collateral as provided by law shall be pledged by the depository for amounts above the insured maximum</a:t>
            </a:r>
          </a:p>
        </p:txBody>
      </p:sp>
      <p:sp>
        <p:nvSpPr>
          <p:cNvPr id="4" name="Content Placeholder 2"/>
          <p:cNvSpPr txBox="1">
            <a:spLocks/>
          </p:cNvSpPr>
          <p:nvPr/>
        </p:nvSpPr>
        <p:spPr>
          <a:xfrm>
            <a:off x="838200" y="1139825"/>
            <a:ext cx="706755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Finance and Taxation </a:t>
            </a:r>
            <a:endParaRPr lang="en-US" dirty="0"/>
          </a:p>
        </p:txBody>
      </p:sp>
    </p:spTree>
    <p:extLst>
      <p:ext uri="{BB962C8B-B14F-4D97-AF65-F5344CB8AC3E}">
        <p14:creationId xmlns:p14="http://schemas.microsoft.com/office/powerpoint/2010/main" val="398865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XVII (continued)</a:t>
            </a:r>
          </a:p>
        </p:txBody>
      </p:sp>
      <p:sp>
        <p:nvSpPr>
          <p:cNvPr id="3" name="Content Placeholder 2"/>
          <p:cNvSpPr>
            <a:spLocks noGrp="1"/>
          </p:cNvSpPr>
          <p:nvPr>
            <p:ph idx="1"/>
          </p:nvPr>
        </p:nvSpPr>
        <p:spPr/>
        <p:txBody>
          <a:bodyPr>
            <a:normAutofit/>
          </a:bodyPr>
          <a:lstStyle/>
          <a:p>
            <a:pPr marL="0" indent="0">
              <a:buNone/>
            </a:pPr>
            <a:endParaRPr lang="en-US" sz="2400" dirty="0" smtClean="0"/>
          </a:p>
          <a:p>
            <a:r>
              <a:rPr lang="en-US" sz="2400" dirty="0" smtClean="0"/>
              <a:t>Section 1709(a)(1) – Streamlines the procedure when a petition has been filed with the court of common pleas to exceed the maximum levy of 30 mills for general township purposes</a:t>
            </a:r>
          </a:p>
          <a:p>
            <a:r>
              <a:rPr lang="en-US" sz="2400" dirty="0" smtClean="0"/>
              <a:t>Subsection 1709(a)(8) – moved from old Sections 2601 and 2602 – provides for a tax to create and maintain a revolving fund for improvements</a:t>
            </a:r>
          </a:p>
          <a:p>
            <a:r>
              <a:rPr lang="en-US" sz="2400" dirty="0" smtClean="0"/>
              <a:t>Subsection 1709(a)(9) – moved from old Sections 3001 and 3002 – provides for an annual tax for parks and recreation</a:t>
            </a:r>
          </a:p>
        </p:txBody>
      </p:sp>
      <p:sp>
        <p:nvSpPr>
          <p:cNvPr id="4" name="Content Placeholder 2"/>
          <p:cNvSpPr txBox="1">
            <a:spLocks/>
          </p:cNvSpPr>
          <p:nvPr/>
        </p:nvSpPr>
        <p:spPr>
          <a:xfrm>
            <a:off x="838200" y="1139825"/>
            <a:ext cx="706755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Finance and Taxation </a:t>
            </a:r>
            <a:endParaRPr lang="en-US" dirty="0"/>
          </a:p>
        </p:txBody>
      </p:sp>
    </p:spTree>
    <p:extLst>
      <p:ext uri="{BB962C8B-B14F-4D97-AF65-F5344CB8AC3E}">
        <p14:creationId xmlns:p14="http://schemas.microsoft.com/office/powerpoint/2010/main" val="389817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XVIII</a:t>
            </a:r>
            <a:endParaRPr lang="en-US" dirty="0"/>
          </a:p>
        </p:txBody>
      </p:sp>
      <p:sp>
        <p:nvSpPr>
          <p:cNvPr id="3" name="Content Placeholder 2"/>
          <p:cNvSpPr>
            <a:spLocks noGrp="1"/>
          </p:cNvSpPr>
          <p:nvPr>
            <p:ph idx="1"/>
          </p:nvPr>
        </p:nvSpPr>
        <p:spPr/>
        <p:txBody>
          <a:bodyPr>
            <a:normAutofit/>
          </a:bodyPr>
          <a:lstStyle/>
          <a:p>
            <a:r>
              <a:rPr lang="en-US" sz="2400" dirty="0" smtClean="0"/>
              <a:t>Subsection 1801(b) – Clarifies that the </a:t>
            </a:r>
            <a:r>
              <a:rPr lang="en-US" sz="2400" dirty="0"/>
              <a:t>lowest responsible bidder need not be the bidder submitting the </a:t>
            </a:r>
            <a:r>
              <a:rPr lang="en-US" sz="2400" dirty="0" smtClean="0"/>
              <a:t>lowest </a:t>
            </a:r>
            <a:r>
              <a:rPr lang="en-US" sz="2400" dirty="0"/>
              <a:t>dollar </a:t>
            </a:r>
            <a:r>
              <a:rPr lang="en-US" sz="2400" dirty="0" smtClean="0"/>
              <a:t>bid</a:t>
            </a:r>
            <a:r>
              <a:rPr lang="en-US" sz="2400" dirty="0"/>
              <a:t>;</a:t>
            </a:r>
            <a:r>
              <a:rPr lang="en-US" sz="2400" dirty="0" smtClean="0"/>
              <a:t> a </a:t>
            </a:r>
            <a:r>
              <a:rPr lang="en-US" sz="2400" dirty="0"/>
              <a:t>township may also consider the quality of goods or services supplied, ease of repair, compatibility with other township equipment or services, responsiveness, past performance of the bidder and any other reasonable factors specified in the advertisement for </a:t>
            </a:r>
            <a:r>
              <a:rPr lang="en-US" sz="2400" dirty="0" smtClean="0"/>
              <a:t>bids</a:t>
            </a:r>
          </a:p>
          <a:p>
            <a:r>
              <a:rPr lang="en-US" sz="2400" dirty="0" smtClean="0"/>
              <a:t>Subsection 1802(a) – Reduces advertisement of all </a:t>
            </a:r>
            <a:r>
              <a:rPr lang="en-US" sz="2400" dirty="0"/>
              <a:t>contracts or purchases in excess of the </a:t>
            </a:r>
            <a:r>
              <a:rPr lang="en-US" sz="2400" dirty="0" smtClean="0"/>
              <a:t>annual base amount to once </a:t>
            </a:r>
            <a:r>
              <a:rPr lang="en-US" sz="2400" dirty="0"/>
              <a:t>in one newspaper of general </a:t>
            </a:r>
            <a:r>
              <a:rPr lang="en-US" sz="2400" dirty="0" smtClean="0"/>
              <a:t>circulation</a:t>
            </a:r>
          </a:p>
          <a:p>
            <a:pPr lvl="1"/>
            <a:r>
              <a:rPr lang="en-US" sz="2000" dirty="0" smtClean="0"/>
              <a:t>Deletes requirement for first advertisement to be 45 days before date of bid opening</a:t>
            </a:r>
          </a:p>
        </p:txBody>
      </p:sp>
      <p:sp>
        <p:nvSpPr>
          <p:cNvPr id="4" name="Content Placeholder 2"/>
          <p:cNvSpPr txBox="1">
            <a:spLocks/>
          </p:cNvSpPr>
          <p:nvPr/>
        </p:nvSpPr>
        <p:spPr>
          <a:xfrm>
            <a:off x="838200" y="1235075"/>
            <a:ext cx="28194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Contracts</a:t>
            </a:r>
            <a:endParaRPr lang="en-US" dirty="0"/>
          </a:p>
        </p:txBody>
      </p:sp>
    </p:spTree>
    <p:extLst>
      <p:ext uri="{BB962C8B-B14F-4D97-AF65-F5344CB8AC3E}">
        <p14:creationId xmlns:p14="http://schemas.microsoft.com/office/powerpoint/2010/main" val="243126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XVIII (continued)</a:t>
            </a:r>
          </a:p>
        </p:txBody>
      </p:sp>
      <p:sp>
        <p:nvSpPr>
          <p:cNvPr id="3" name="Content Placeholder 2"/>
          <p:cNvSpPr>
            <a:spLocks noGrp="1"/>
          </p:cNvSpPr>
          <p:nvPr>
            <p:ph idx="1"/>
          </p:nvPr>
        </p:nvSpPr>
        <p:spPr/>
        <p:txBody>
          <a:bodyPr>
            <a:normAutofit/>
          </a:bodyPr>
          <a:lstStyle/>
          <a:p>
            <a:r>
              <a:rPr lang="en-US" sz="2200" dirty="0" smtClean="0"/>
              <a:t>Section 1802(a.1) – Clarifies that written </a:t>
            </a:r>
            <a:r>
              <a:rPr lang="en-US" sz="2200" dirty="0"/>
              <a:t>price quotations </a:t>
            </a:r>
            <a:r>
              <a:rPr lang="en-US" sz="2200" dirty="0" smtClean="0"/>
              <a:t>include e-mail</a:t>
            </a:r>
          </a:p>
          <a:p>
            <a:r>
              <a:rPr lang="en-US" sz="2200" dirty="0" smtClean="0"/>
              <a:t>Subsection 1802(b)(1) – Reorganizes the bid and bid opening requirements </a:t>
            </a:r>
          </a:p>
          <a:p>
            <a:r>
              <a:rPr lang="en-US" sz="2200" dirty="0" smtClean="0"/>
              <a:t>New Subsection 1802(b)(1)(ii) – (iv) – </a:t>
            </a:r>
          </a:p>
          <a:p>
            <a:pPr lvl="1"/>
            <a:r>
              <a:rPr lang="en-US" sz="2200" dirty="0" smtClean="0"/>
              <a:t>Authorizes the </a:t>
            </a:r>
            <a:r>
              <a:rPr lang="en-US" sz="2200" dirty="0"/>
              <a:t>board of </a:t>
            </a:r>
            <a:r>
              <a:rPr lang="en-US" sz="2200" dirty="0" smtClean="0"/>
              <a:t>commissioners to require bids to be </a:t>
            </a:r>
            <a:r>
              <a:rPr lang="en-US" sz="2200" dirty="0"/>
              <a:t>accompanied </a:t>
            </a:r>
            <a:r>
              <a:rPr lang="en-US" sz="2200" dirty="0" smtClean="0"/>
              <a:t>by a form of surety specified in the advertisement</a:t>
            </a:r>
          </a:p>
          <a:p>
            <a:pPr lvl="1"/>
            <a:r>
              <a:rPr lang="en-US" sz="2200" dirty="0" smtClean="0"/>
              <a:t>Bids shall </a:t>
            </a:r>
            <a:r>
              <a:rPr lang="en-US" sz="2200" dirty="0"/>
              <a:t>be opened </a:t>
            </a:r>
            <a:r>
              <a:rPr lang="en-US" sz="2200" dirty="0" smtClean="0"/>
              <a:t>publically </a:t>
            </a:r>
            <a:r>
              <a:rPr lang="en-US" sz="2200" dirty="0"/>
              <a:t>by the board of commissioners or the board's agent or </a:t>
            </a:r>
            <a:r>
              <a:rPr lang="en-US" sz="2200" dirty="0" smtClean="0"/>
              <a:t>employees; the </a:t>
            </a:r>
            <a:r>
              <a:rPr lang="en-US" sz="2200" dirty="0"/>
              <a:t>amount of each bid and any other relevant information as may be specified by the board, </a:t>
            </a:r>
            <a:r>
              <a:rPr lang="en-US" sz="2200" dirty="0" smtClean="0"/>
              <a:t>together with </a:t>
            </a:r>
            <a:r>
              <a:rPr lang="en-US" sz="2200" dirty="0"/>
              <a:t>the name of each bidder, shall be </a:t>
            </a:r>
            <a:r>
              <a:rPr lang="en-US" sz="2200" dirty="0" smtClean="0"/>
              <a:t>disclosed and recorded</a:t>
            </a:r>
          </a:p>
          <a:p>
            <a:pPr lvl="1"/>
            <a:r>
              <a:rPr lang="en-US" sz="2200" dirty="0" smtClean="0"/>
              <a:t>At </a:t>
            </a:r>
            <a:r>
              <a:rPr lang="en-US" sz="2200" dirty="0"/>
              <a:t>a public meeting of the board of commissioners, the board shall either award the contract or reject all </a:t>
            </a:r>
            <a:r>
              <a:rPr lang="en-US" sz="2200" dirty="0" smtClean="0"/>
              <a:t>bids</a:t>
            </a:r>
            <a:endParaRPr lang="en-US" sz="2200" dirty="0"/>
          </a:p>
        </p:txBody>
      </p:sp>
      <p:sp>
        <p:nvSpPr>
          <p:cNvPr id="4" name="Content Placeholder 2"/>
          <p:cNvSpPr txBox="1">
            <a:spLocks/>
          </p:cNvSpPr>
          <p:nvPr/>
        </p:nvSpPr>
        <p:spPr>
          <a:xfrm>
            <a:off x="838200" y="1235075"/>
            <a:ext cx="28194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Contracts</a:t>
            </a:r>
            <a:endParaRPr lang="en-US" dirty="0"/>
          </a:p>
        </p:txBody>
      </p:sp>
    </p:spTree>
    <p:extLst>
      <p:ext uri="{BB962C8B-B14F-4D97-AF65-F5344CB8AC3E}">
        <p14:creationId xmlns:p14="http://schemas.microsoft.com/office/powerpoint/2010/main" val="4145045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XVIII (continued)</a:t>
            </a:r>
          </a:p>
        </p:txBody>
      </p:sp>
      <p:sp>
        <p:nvSpPr>
          <p:cNvPr id="3" name="Content Placeholder 2"/>
          <p:cNvSpPr>
            <a:spLocks noGrp="1"/>
          </p:cNvSpPr>
          <p:nvPr>
            <p:ph idx="1"/>
          </p:nvPr>
        </p:nvSpPr>
        <p:spPr/>
        <p:txBody>
          <a:bodyPr>
            <a:normAutofit/>
          </a:bodyPr>
          <a:lstStyle/>
          <a:p>
            <a:endParaRPr lang="en-US" sz="2000" dirty="0" smtClean="0"/>
          </a:p>
          <a:p>
            <a:r>
              <a:rPr lang="en-US" sz="2400" dirty="0" smtClean="0"/>
              <a:t>Subsection 1802(d) – Contracts or purchases exempt from advertising </a:t>
            </a:r>
          </a:p>
          <a:p>
            <a:pPr lvl="1"/>
            <a:r>
              <a:rPr lang="en-US" dirty="0" smtClean="0"/>
              <a:t>Adds a blanket provision that prohibits the board of commissioners from advertising, bidding or receiving price quotations if it determines it</a:t>
            </a:r>
            <a:r>
              <a:rPr lang="en-US" dirty="0"/>
              <a:t> </a:t>
            </a:r>
            <a:r>
              <a:rPr lang="en-US" dirty="0" smtClean="0"/>
              <a:t>is in the public’s interest to do so</a:t>
            </a:r>
          </a:p>
          <a:p>
            <a:r>
              <a:rPr lang="en-US" sz="2400" dirty="0" smtClean="0"/>
              <a:t>Subsection 1802(d)(3) – Adds the purchase of computer software and copyrighted products that are needed to ensure compatibility with existing systems, facilities or equipment</a:t>
            </a:r>
          </a:p>
          <a:p>
            <a:r>
              <a:rPr lang="en-US" sz="2400" dirty="0" smtClean="0"/>
              <a:t>Subsection 1802(d)(4.2) – Adds contracts or purchases with another entity under the Intergovernmental Cooperation Act</a:t>
            </a:r>
          </a:p>
          <a:p>
            <a:pPr marL="0" indent="0">
              <a:buNone/>
            </a:pPr>
            <a:endParaRPr lang="en-US" sz="2400" dirty="0" smtClean="0"/>
          </a:p>
        </p:txBody>
      </p:sp>
      <p:sp>
        <p:nvSpPr>
          <p:cNvPr id="4" name="Content Placeholder 2"/>
          <p:cNvSpPr txBox="1">
            <a:spLocks/>
          </p:cNvSpPr>
          <p:nvPr/>
        </p:nvSpPr>
        <p:spPr>
          <a:xfrm>
            <a:off x="838200" y="1235075"/>
            <a:ext cx="28194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Contracts</a:t>
            </a:r>
            <a:endParaRPr lang="en-US" dirty="0"/>
          </a:p>
        </p:txBody>
      </p:sp>
    </p:spTree>
    <p:extLst>
      <p:ext uri="{BB962C8B-B14F-4D97-AF65-F5344CB8AC3E}">
        <p14:creationId xmlns:p14="http://schemas.microsoft.com/office/powerpoint/2010/main" val="98517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XVIII (continued)</a:t>
            </a:r>
          </a:p>
        </p:txBody>
      </p:sp>
      <p:sp>
        <p:nvSpPr>
          <p:cNvPr id="3" name="Content Placeholder 2"/>
          <p:cNvSpPr>
            <a:spLocks noGrp="1"/>
          </p:cNvSpPr>
          <p:nvPr>
            <p:ph idx="1"/>
          </p:nvPr>
        </p:nvSpPr>
        <p:spPr/>
        <p:txBody>
          <a:bodyPr>
            <a:normAutofit/>
          </a:bodyPr>
          <a:lstStyle/>
          <a:p>
            <a:r>
              <a:rPr lang="en-US" sz="2000" dirty="0" smtClean="0"/>
              <a:t>New Subsections 1802(d)(6) - (10) – Adds exemptions from bidding for contracts or purchases for:</a:t>
            </a:r>
          </a:p>
          <a:p>
            <a:pPr lvl="1"/>
            <a:r>
              <a:rPr lang="en-US" sz="2000" dirty="0" smtClean="0"/>
              <a:t>(d)(6) – materials, supplies, equipment under emergency conditions</a:t>
            </a:r>
          </a:p>
          <a:p>
            <a:pPr lvl="1"/>
            <a:r>
              <a:rPr lang="en-US" sz="2000" dirty="0" smtClean="0"/>
              <a:t>(d)(7) – equipment rental if more that 50% of personnel hours are supplied by the township</a:t>
            </a:r>
          </a:p>
          <a:p>
            <a:pPr lvl="1"/>
            <a:r>
              <a:rPr lang="en-US" sz="2000" dirty="0" smtClean="0"/>
              <a:t>(d)(8) – repair parts or materials for use in existing township equipment or facilities if a sole item of its kind or manufactured as a replacement for the original item</a:t>
            </a:r>
          </a:p>
          <a:p>
            <a:pPr lvl="1"/>
            <a:r>
              <a:rPr lang="en-US" sz="2000" dirty="0" smtClean="0"/>
              <a:t>(d)(9) – emergency maintenance, repairs or replacements for water, electricity, or public works if not new additions or expansions</a:t>
            </a:r>
          </a:p>
          <a:p>
            <a:pPr lvl="1"/>
            <a:r>
              <a:rPr lang="en-US" sz="2000" dirty="0" smtClean="0"/>
              <a:t>(d)(10) – mitigation of real or potential emergencies involving a clear and present danger </a:t>
            </a:r>
          </a:p>
          <a:p>
            <a:pPr lvl="2"/>
            <a:r>
              <a:rPr lang="en-US" sz="1600" dirty="0" smtClean="0"/>
              <a:t>(9) and (10) – the actual emergency and nature of procurement must be stated in a resolution by the board and adopted at the next public meeting</a:t>
            </a:r>
            <a:endParaRPr lang="en-US" sz="1600" dirty="0"/>
          </a:p>
          <a:p>
            <a:pPr marL="0" indent="0">
              <a:buNone/>
            </a:pPr>
            <a:endParaRPr lang="en-US" sz="2400" dirty="0" smtClean="0"/>
          </a:p>
        </p:txBody>
      </p:sp>
      <p:sp>
        <p:nvSpPr>
          <p:cNvPr id="4" name="Content Placeholder 2"/>
          <p:cNvSpPr txBox="1">
            <a:spLocks/>
          </p:cNvSpPr>
          <p:nvPr/>
        </p:nvSpPr>
        <p:spPr>
          <a:xfrm>
            <a:off x="838200" y="1235075"/>
            <a:ext cx="28194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Contracts</a:t>
            </a:r>
            <a:endParaRPr lang="en-US" dirty="0"/>
          </a:p>
        </p:txBody>
      </p:sp>
    </p:spTree>
    <p:extLst>
      <p:ext uri="{BB962C8B-B14F-4D97-AF65-F5344CB8AC3E}">
        <p14:creationId xmlns:p14="http://schemas.microsoft.com/office/powerpoint/2010/main" val="286959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II</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New Section 205.1 –  The procedure for creating a first class township from a second class township is significantly modified and streamlined.  Follows language in the Second Class Township Code used to reestablish a second class township from a first class township, plus:</a:t>
            </a:r>
          </a:p>
          <a:p>
            <a:pPr lvl="1"/>
            <a:r>
              <a:rPr lang="en-US" sz="2000" dirty="0" smtClean="0"/>
              <a:t>Density requirement of 300 inhabitants per square mile</a:t>
            </a:r>
          </a:p>
          <a:p>
            <a:pPr lvl="1"/>
            <a:r>
              <a:rPr lang="en-US" sz="2000" dirty="0" smtClean="0"/>
              <a:t>Procedure can be followed any time</a:t>
            </a:r>
          </a:p>
          <a:p>
            <a:pPr lvl="1"/>
            <a:r>
              <a:rPr lang="en-US" sz="2000" dirty="0" smtClean="0"/>
              <a:t>Procedure is not triggered by reaching the population density</a:t>
            </a:r>
          </a:p>
          <a:p>
            <a:r>
              <a:rPr lang="en-US" sz="2400" dirty="0" smtClean="0"/>
              <a:t>New Section 209.1 – Cross references the Second Class Township Code when reverting back to a second class township from a first class township</a:t>
            </a:r>
          </a:p>
          <a:p>
            <a:pPr lvl="1"/>
            <a:r>
              <a:rPr lang="en-US" sz="2000" dirty="0"/>
              <a:t>S</a:t>
            </a:r>
            <a:r>
              <a:rPr lang="en-US" sz="2000" dirty="0" smtClean="0"/>
              <a:t>econd class </a:t>
            </a:r>
            <a:r>
              <a:rPr lang="en-US" sz="2000" dirty="0"/>
              <a:t>t</a:t>
            </a:r>
            <a:r>
              <a:rPr lang="en-US" sz="2000" dirty="0" smtClean="0"/>
              <a:t>ownship reversion is not tied to population density or actions of county commissioners</a:t>
            </a:r>
          </a:p>
          <a:p>
            <a:pPr lvl="1"/>
            <a:r>
              <a:rPr lang="en-US" sz="2000" dirty="0"/>
              <a:t>C</a:t>
            </a:r>
            <a:r>
              <a:rPr lang="en-US" sz="2000" dirty="0" smtClean="0"/>
              <a:t>annot revert back to second class township any sooner than five years after     becoming a first class township</a:t>
            </a:r>
          </a:p>
          <a:p>
            <a:endParaRPr lang="en-US" sz="2400" dirty="0"/>
          </a:p>
        </p:txBody>
      </p:sp>
      <p:sp>
        <p:nvSpPr>
          <p:cNvPr id="4" name="Content Placeholder 2"/>
          <p:cNvSpPr txBox="1">
            <a:spLocks/>
          </p:cNvSpPr>
          <p:nvPr/>
        </p:nvSpPr>
        <p:spPr>
          <a:xfrm>
            <a:off x="838200" y="1215232"/>
            <a:ext cx="10515600" cy="4953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300" dirty="0" smtClean="0"/>
              <a:t>Classification, Creation, Reestablishment and Change of Name of Townships</a:t>
            </a:r>
            <a:endParaRPr lang="en-US" sz="2300" dirty="0"/>
          </a:p>
        </p:txBody>
      </p:sp>
    </p:spTree>
    <p:extLst>
      <p:ext uri="{BB962C8B-B14F-4D97-AF65-F5344CB8AC3E}">
        <p14:creationId xmlns:p14="http://schemas.microsoft.com/office/powerpoint/2010/main" val="360307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a:t>
            </a:r>
            <a:r>
              <a:rPr lang="en-US" dirty="0"/>
              <a:t>XVIII (continued)</a:t>
            </a:r>
          </a:p>
        </p:txBody>
      </p:sp>
      <p:sp>
        <p:nvSpPr>
          <p:cNvPr id="3" name="Content Placeholder 2"/>
          <p:cNvSpPr>
            <a:spLocks noGrp="1"/>
          </p:cNvSpPr>
          <p:nvPr>
            <p:ph idx="1"/>
          </p:nvPr>
        </p:nvSpPr>
        <p:spPr/>
        <p:txBody>
          <a:bodyPr>
            <a:normAutofit/>
          </a:bodyPr>
          <a:lstStyle/>
          <a:p>
            <a:endParaRPr lang="en-US" sz="2400" dirty="0" smtClean="0"/>
          </a:p>
          <a:p>
            <a:r>
              <a:rPr lang="en-US" sz="2400" dirty="0" smtClean="0"/>
              <a:t>Section 1804 – Cross references the Public Works Contractors’ Bond Law (Act 385 of 1967) and increases the threshold and bond amount</a:t>
            </a:r>
          </a:p>
          <a:p>
            <a:pPr lvl="1"/>
            <a:r>
              <a:rPr lang="en-US" sz="2000" dirty="0" smtClean="0"/>
              <a:t>If the </a:t>
            </a:r>
            <a:r>
              <a:rPr lang="en-US" sz="2000" dirty="0"/>
              <a:t>contract </a:t>
            </a:r>
            <a:r>
              <a:rPr lang="en-US" sz="2000" dirty="0" smtClean="0"/>
              <a:t>price exceeds $10,000, </a:t>
            </a:r>
            <a:r>
              <a:rPr lang="en-US" sz="2000" dirty="0"/>
              <a:t>the contractor shall furnish to the township a payment bond for </a:t>
            </a:r>
            <a:r>
              <a:rPr lang="en-US" sz="2000" dirty="0" smtClean="0"/>
              <a:t>100 percent of the contract price</a:t>
            </a:r>
          </a:p>
          <a:p>
            <a:pPr lvl="1"/>
            <a:r>
              <a:rPr lang="en-US" sz="2000" dirty="0" smtClean="0"/>
              <a:t>The </a:t>
            </a:r>
            <a:r>
              <a:rPr lang="en-US" sz="2000" dirty="0"/>
              <a:t>bond requirement is in addition to any other </a:t>
            </a:r>
            <a:r>
              <a:rPr lang="en-US" sz="2000" dirty="0" smtClean="0"/>
              <a:t>bond required </a:t>
            </a:r>
            <a:r>
              <a:rPr lang="en-US" sz="2000" dirty="0"/>
              <a:t>by law to be given in connection with the </a:t>
            </a:r>
            <a:r>
              <a:rPr lang="en-US" sz="2000" dirty="0" smtClean="0"/>
              <a:t>contract</a:t>
            </a:r>
          </a:p>
          <a:p>
            <a:pPr marL="0" indent="0">
              <a:buNone/>
            </a:pPr>
            <a:endParaRPr lang="en-US" sz="2400" dirty="0" smtClean="0"/>
          </a:p>
        </p:txBody>
      </p:sp>
      <p:sp>
        <p:nvSpPr>
          <p:cNvPr id="4" name="Content Placeholder 2"/>
          <p:cNvSpPr txBox="1">
            <a:spLocks/>
          </p:cNvSpPr>
          <p:nvPr/>
        </p:nvSpPr>
        <p:spPr>
          <a:xfrm>
            <a:off x="838200" y="1235075"/>
            <a:ext cx="28194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Contracts</a:t>
            </a:r>
            <a:endParaRPr lang="en-US" dirty="0"/>
          </a:p>
        </p:txBody>
      </p:sp>
    </p:spTree>
    <p:extLst>
      <p:ext uri="{BB962C8B-B14F-4D97-AF65-F5344CB8AC3E}">
        <p14:creationId xmlns:p14="http://schemas.microsoft.com/office/powerpoint/2010/main" val="168657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New Section 1902.1 – A township shall declare its intention to acquire, enter upon, take, use and appropriate any private property or land for any purposes authorized by this act by ordinance or resolution</a:t>
            </a:r>
          </a:p>
          <a:p>
            <a:r>
              <a:rPr lang="en-US" sz="2400" dirty="0" smtClean="0"/>
              <a:t>Procedural aspects of condemnation are linked to the Eminent Domain Code (Title 26 Pa. C. S.)</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XIX</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Eminent Domain; Assessment of Damages and Benefits</a:t>
            </a:r>
            <a:endParaRPr lang="en-US" dirty="0"/>
          </a:p>
        </p:txBody>
      </p:sp>
    </p:spTree>
    <p:extLst>
      <p:ext uri="{BB962C8B-B14F-4D97-AF65-F5344CB8AC3E}">
        <p14:creationId xmlns:p14="http://schemas.microsoft.com/office/powerpoint/2010/main" val="141025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400" dirty="0" smtClean="0"/>
              <a:t>New Section 2002 – This is a new section comprised of definitions </a:t>
            </a:r>
          </a:p>
          <a:p>
            <a:r>
              <a:rPr lang="en-US" sz="2400" dirty="0"/>
              <a:t>Section </a:t>
            </a:r>
            <a:r>
              <a:rPr lang="en-US" sz="2400" dirty="0" smtClean="0"/>
              <a:t>2003 </a:t>
            </a:r>
            <a:r>
              <a:rPr lang="en-US" sz="2400" dirty="0"/>
              <a:t>– </a:t>
            </a:r>
            <a:r>
              <a:rPr lang="en-US" sz="2400" dirty="0" smtClean="0"/>
              <a:t>Clarifies that streets planned before 1968 may not comport with provisions of the Municipalities Planning Code, but requires that future street plans do </a:t>
            </a:r>
            <a:endParaRPr lang="en-US" sz="2400" dirty="0"/>
          </a:p>
          <a:p>
            <a:r>
              <a:rPr lang="en-US" sz="2400" dirty="0" smtClean="0"/>
              <a:t>New Section 2004 </a:t>
            </a:r>
            <a:r>
              <a:rPr lang="en-US" sz="2400" dirty="0"/>
              <a:t>– </a:t>
            </a:r>
            <a:r>
              <a:rPr lang="en-US" sz="2400" dirty="0" smtClean="0"/>
              <a:t>Requires that streets that have been </a:t>
            </a:r>
            <a:r>
              <a:rPr lang="en-US" sz="2400" dirty="0"/>
              <a:t>used for public travel and </a:t>
            </a:r>
            <a:r>
              <a:rPr lang="en-US" sz="2400" dirty="0" smtClean="0"/>
              <a:t>has been maintained and repaired continuously </a:t>
            </a:r>
            <a:r>
              <a:rPr lang="en-US" sz="2400" dirty="0"/>
              <a:t>by the township </a:t>
            </a:r>
            <a:r>
              <a:rPr lang="en-US" sz="2400" dirty="0" smtClean="0"/>
              <a:t>for at least 21 years are public streets, </a:t>
            </a:r>
            <a:r>
              <a:rPr lang="en-US" sz="2400" dirty="0"/>
              <a:t>even </a:t>
            </a:r>
            <a:r>
              <a:rPr lang="en-US" sz="2400" dirty="0" smtClean="0"/>
              <a:t>if there is </a:t>
            </a:r>
            <a:r>
              <a:rPr lang="en-US" sz="2400" dirty="0"/>
              <a:t>no public record of the laying out or dedication for public </a:t>
            </a:r>
            <a:r>
              <a:rPr lang="en-US" sz="2400" dirty="0" smtClean="0"/>
              <a:t>use</a:t>
            </a:r>
          </a:p>
          <a:p>
            <a:r>
              <a:rPr lang="en-US" sz="2400" dirty="0" smtClean="0"/>
              <a:t>New Section 2011.1 </a:t>
            </a:r>
            <a:r>
              <a:rPr lang="en-US" sz="2400" dirty="0"/>
              <a:t>– </a:t>
            </a:r>
            <a:r>
              <a:rPr lang="en-US" sz="2400" dirty="0" smtClean="0"/>
              <a:t>Provides that a petition for opening of a street, etc. signed by a majority of property owners abutting the proposed improvement or vacation, may be </a:t>
            </a:r>
            <a:r>
              <a:rPr lang="en-US" sz="2400" dirty="0"/>
              <a:t>presented to the board of commissioners </a:t>
            </a:r>
            <a:r>
              <a:rPr lang="en-US" sz="2400" dirty="0" smtClean="0"/>
              <a:t>along with necessary fees</a:t>
            </a:r>
          </a:p>
          <a:p>
            <a:r>
              <a:rPr lang="en-US" sz="2400" dirty="0" smtClean="0"/>
              <a:t>New Section 2011.2 – Provides for the public notice of the petition</a:t>
            </a:r>
          </a:p>
          <a:p>
            <a:pPr marL="0" indent="0">
              <a:buNone/>
            </a:pPr>
            <a:endParaRPr lang="en-US" sz="2400" dirty="0" smtClean="0"/>
          </a:p>
          <a:p>
            <a:endParaRPr lang="en-US" sz="2400" dirty="0"/>
          </a:p>
          <a:p>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Streets and Highways</a:t>
            </a:r>
            <a:endParaRPr lang="en-US" dirty="0"/>
          </a:p>
        </p:txBody>
      </p:sp>
    </p:spTree>
    <p:extLst>
      <p:ext uri="{BB962C8B-B14F-4D97-AF65-F5344CB8AC3E}">
        <p14:creationId xmlns:p14="http://schemas.microsoft.com/office/powerpoint/2010/main" val="96296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370459"/>
          </a:xfrm>
        </p:spPr>
        <p:txBody>
          <a:bodyPr>
            <a:normAutofit fontScale="92500" lnSpcReduction="10000"/>
          </a:bodyPr>
          <a:lstStyle/>
          <a:p>
            <a:r>
              <a:rPr lang="en-US" sz="2600" dirty="0" smtClean="0"/>
              <a:t>Section 2012 -- Clarifies that the </a:t>
            </a:r>
            <a:r>
              <a:rPr lang="en-US" sz="2600" dirty="0"/>
              <a:t>width of a </a:t>
            </a:r>
            <a:r>
              <a:rPr lang="en-US" sz="2600" dirty="0" smtClean="0"/>
              <a:t>street </a:t>
            </a:r>
            <a:r>
              <a:rPr lang="en-US" sz="2600" dirty="0"/>
              <a:t>shall not be less than </a:t>
            </a:r>
            <a:r>
              <a:rPr lang="en-US" sz="2600" dirty="0" smtClean="0"/>
              <a:t>24 </a:t>
            </a:r>
            <a:r>
              <a:rPr lang="en-US" sz="2600" dirty="0"/>
              <a:t>feet </a:t>
            </a:r>
            <a:endParaRPr lang="en-US" sz="2600" dirty="0" smtClean="0"/>
          </a:p>
          <a:p>
            <a:r>
              <a:rPr lang="en-US" sz="2600" dirty="0" smtClean="0"/>
              <a:t>New Section 2012 (b) – Provides that the width of an alley is at the discretion of the board of commissioners</a:t>
            </a:r>
          </a:p>
          <a:p>
            <a:r>
              <a:rPr lang="en-US" sz="2600" dirty="0" smtClean="0"/>
              <a:t>Section 2014(a)(1) </a:t>
            </a:r>
            <a:r>
              <a:rPr lang="en-US" sz="2600" dirty="0"/>
              <a:t>– </a:t>
            </a:r>
            <a:r>
              <a:rPr lang="en-US" sz="2600" dirty="0" smtClean="0"/>
              <a:t>Expands list of township officials authorized to close a street during an emergency </a:t>
            </a:r>
          </a:p>
          <a:p>
            <a:r>
              <a:rPr lang="en-US" sz="2600" dirty="0" smtClean="0"/>
              <a:t>Section 2020(a) </a:t>
            </a:r>
            <a:r>
              <a:rPr lang="en-US" sz="2600" dirty="0"/>
              <a:t>– C</a:t>
            </a:r>
            <a:r>
              <a:rPr lang="en-US" sz="2600" dirty="0" smtClean="0"/>
              <a:t>larifies that the </a:t>
            </a:r>
            <a:r>
              <a:rPr lang="en-US" sz="2600" dirty="0"/>
              <a:t>board of commissioners </a:t>
            </a:r>
            <a:r>
              <a:rPr lang="en-US" sz="2600" dirty="0" smtClean="0"/>
              <a:t>may </a:t>
            </a:r>
            <a:r>
              <a:rPr lang="en-US" sz="2600" dirty="0"/>
              <a:t>accept </a:t>
            </a:r>
            <a:r>
              <a:rPr lang="en-US" sz="2600" dirty="0" smtClean="0"/>
              <a:t>land </a:t>
            </a:r>
            <a:r>
              <a:rPr lang="en-US" sz="2600" dirty="0"/>
              <a:t>dedicated by deed to the township to be used </a:t>
            </a:r>
            <a:r>
              <a:rPr lang="en-US" sz="2600" dirty="0" smtClean="0"/>
              <a:t>for </a:t>
            </a:r>
            <a:r>
              <a:rPr lang="en-US" sz="2600" dirty="0"/>
              <a:t>street purposes</a:t>
            </a:r>
          </a:p>
          <a:p>
            <a:r>
              <a:rPr lang="en-US" sz="2600" dirty="0" smtClean="0"/>
              <a:t>New Section 2020(c) </a:t>
            </a:r>
            <a:r>
              <a:rPr lang="en-US" sz="2600" dirty="0"/>
              <a:t>– </a:t>
            </a:r>
            <a:r>
              <a:rPr lang="en-US" sz="2600" dirty="0" smtClean="0"/>
              <a:t>Provides that the MPC shall </a:t>
            </a:r>
            <a:r>
              <a:rPr lang="en-US" sz="2600" dirty="0"/>
              <a:t>apply to the construction, security requirements and dedication of streets and connected drainage facilities if the </a:t>
            </a:r>
            <a:r>
              <a:rPr lang="en-US" sz="2600" dirty="0" smtClean="0"/>
              <a:t>proposed is </a:t>
            </a:r>
            <a:r>
              <a:rPr lang="en-US" sz="2600" dirty="0"/>
              <a:t>part of a plan required by an ordinance </a:t>
            </a:r>
            <a:r>
              <a:rPr lang="en-US" sz="2600" dirty="0" smtClean="0"/>
              <a:t>and adopted </a:t>
            </a:r>
            <a:r>
              <a:rPr lang="en-US" sz="2600" dirty="0"/>
              <a:t>under </a:t>
            </a:r>
            <a:r>
              <a:rPr lang="en-US" sz="2600" dirty="0" smtClean="0"/>
              <a:t>the MPC</a:t>
            </a:r>
            <a:endParaRPr lang="en-US" sz="2600" dirty="0"/>
          </a:p>
          <a:p>
            <a:endParaRPr lang="en-US" sz="2400" dirty="0"/>
          </a:p>
          <a:p>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Streets and Highways</a:t>
            </a:r>
            <a:endParaRPr lang="en-US" dirty="0"/>
          </a:p>
        </p:txBody>
      </p:sp>
    </p:spTree>
    <p:extLst>
      <p:ext uri="{BB962C8B-B14F-4D97-AF65-F5344CB8AC3E}">
        <p14:creationId xmlns:p14="http://schemas.microsoft.com/office/powerpoint/2010/main" val="299699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684357"/>
          </a:xfrm>
        </p:spPr>
        <p:txBody>
          <a:bodyPr>
            <a:normAutofit fontScale="92500" lnSpcReduction="20000"/>
          </a:bodyPr>
          <a:lstStyle/>
          <a:p>
            <a:endParaRPr lang="en-US" sz="2600" dirty="0" smtClean="0"/>
          </a:p>
          <a:p>
            <a:r>
              <a:rPr lang="en-US" sz="2600" dirty="0" smtClean="0"/>
              <a:t>New Sub</a:t>
            </a:r>
            <a:r>
              <a:rPr lang="en-US" sz="2600" dirty="0"/>
              <a:t>s</a:t>
            </a:r>
            <a:r>
              <a:rPr lang="en-US" sz="2600" dirty="0" smtClean="0"/>
              <a:t>ection 2020(j) </a:t>
            </a:r>
            <a:r>
              <a:rPr lang="en-US" sz="2600" dirty="0"/>
              <a:t>– </a:t>
            </a:r>
            <a:r>
              <a:rPr lang="en-US" sz="2600" dirty="0" smtClean="0"/>
              <a:t>Provides that approval </a:t>
            </a:r>
            <a:r>
              <a:rPr lang="en-US" sz="2600" dirty="0"/>
              <a:t>of plans by the board of commissioners </a:t>
            </a:r>
            <a:r>
              <a:rPr lang="en-US" sz="2600" dirty="0" smtClean="0"/>
              <a:t>shall not </a:t>
            </a:r>
            <a:r>
              <a:rPr lang="en-US" sz="2600" dirty="0"/>
              <a:t>obligate </a:t>
            </a:r>
            <a:r>
              <a:rPr lang="en-US" sz="2600" dirty="0" smtClean="0"/>
              <a:t>the </a:t>
            </a:r>
            <a:r>
              <a:rPr lang="en-US" sz="2600" dirty="0"/>
              <a:t>township to construct, reconstruct, maintain, repair or grade </a:t>
            </a:r>
            <a:r>
              <a:rPr lang="en-US" sz="2600" dirty="0" smtClean="0"/>
              <a:t>streets</a:t>
            </a:r>
            <a:endParaRPr lang="en-US" sz="2600" dirty="0"/>
          </a:p>
          <a:p>
            <a:r>
              <a:rPr lang="en-US" sz="2600" dirty="0" smtClean="0"/>
              <a:t>New Section 2027 </a:t>
            </a:r>
            <a:r>
              <a:rPr lang="en-US" sz="2600" dirty="0"/>
              <a:t>– </a:t>
            </a:r>
            <a:r>
              <a:rPr lang="en-US" sz="2600" dirty="0" smtClean="0"/>
              <a:t>Provides that if the board fails </a:t>
            </a:r>
            <a:r>
              <a:rPr lang="en-US" sz="2600" dirty="0"/>
              <a:t>to hold a required </a:t>
            </a:r>
            <a:r>
              <a:rPr lang="en-US" sz="2600" dirty="0" smtClean="0"/>
              <a:t>hearing per this article, </a:t>
            </a:r>
            <a:r>
              <a:rPr lang="en-US" sz="2600" dirty="0"/>
              <a:t>an aggrieved party may file a mandamus action in the </a:t>
            </a:r>
            <a:r>
              <a:rPr lang="en-US" sz="2600" dirty="0" smtClean="0"/>
              <a:t>Court </a:t>
            </a:r>
            <a:r>
              <a:rPr lang="en-US" sz="2600" dirty="0"/>
              <a:t>of </a:t>
            </a:r>
            <a:r>
              <a:rPr lang="en-US" sz="2600" dirty="0" smtClean="0"/>
              <a:t>Common Pleas </a:t>
            </a:r>
            <a:r>
              <a:rPr lang="en-US" sz="2600" dirty="0"/>
              <a:t>requesting that a hearing be held</a:t>
            </a:r>
          </a:p>
          <a:p>
            <a:r>
              <a:rPr lang="en-US" sz="2600" dirty="0" smtClean="0"/>
              <a:t>New Section 2029 </a:t>
            </a:r>
            <a:r>
              <a:rPr lang="en-US" sz="2600" dirty="0"/>
              <a:t>– </a:t>
            </a:r>
            <a:r>
              <a:rPr lang="en-US" sz="2600" dirty="0" smtClean="0"/>
              <a:t>Authorizes the board to provide </a:t>
            </a:r>
            <a:r>
              <a:rPr lang="en-US" sz="2600" dirty="0"/>
              <a:t>for the construction and maintenance of bike paths </a:t>
            </a:r>
            <a:endParaRPr lang="en-US" sz="2600" dirty="0" smtClean="0"/>
          </a:p>
          <a:p>
            <a:r>
              <a:rPr lang="en-US" sz="2600" dirty="0" smtClean="0"/>
              <a:t>Section 2080.2 </a:t>
            </a:r>
            <a:r>
              <a:rPr lang="en-US" sz="2600" dirty="0"/>
              <a:t>– </a:t>
            </a:r>
            <a:r>
              <a:rPr lang="en-US" sz="2600" dirty="0" smtClean="0"/>
              <a:t>Authorizes the board to provide </a:t>
            </a:r>
            <a:r>
              <a:rPr lang="en-US" sz="2600" dirty="0"/>
              <a:t>street lights and ornamental lighting and make regulations for the protection of </a:t>
            </a:r>
            <a:r>
              <a:rPr lang="en-US" sz="2600" dirty="0" smtClean="0"/>
              <a:t>lighting, as well as traffic control signals and devices in accordance with the Vehicle Code</a:t>
            </a:r>
          </a:p>
          <a:p>
            <a:r>
              <a:rPr lang="en-US" sz="2600" dirty="0" smtClean="0"/>
              <a:t>Sections 2097 </a:t>
            </a:r>
            <a:r>
              <a:rPr lang="en-US" sz="2600" dirty="0"/>
              <a:t>-</a:t>
            </a:r>
            <a:r>
              <a:rPr lang="en-US" sz="2600" dirty="0" smtClean="0"/>
              <a:t> 2099.1 </a:t>
            </a:r>
            <a:r>
              <a:rPr lang="en-US" sz="2600" dirty="0"/>
              <a:t>– </a:t>
            </a:r>
            <a:r>
              <a:rPr lang="en-US" sz="2600" dirty="0" smtClean="0"/>
              <a:t>These sections are new and are derived from now deleted Article XXI relating to boundary streets</a:t>
            </a:r>
            <a:endParaRPr lang="en-US" sz="2600" dirty="0"/>
          </a:p>
          <a:p>
            <a:endParaRPr lang="en-US" sz="2400" dirty="0"/>
          </a:p>
          <a:p>
            <a:endParaRPr lang="en-US" sz="2400" dirty="0" smtClean="0"/>
          </a:p>
          <a:p>
            <a:endParaRPr lang="en-US" sz="2400" dirty="0"/>
          </a:p>
          <a:p>
            <a:endParaRPr lang="en-US" sz="2400" dirty="0"/>
          </a:p>
          <a:p>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Streets and Highways</a:t>
            </a:r>
            <a:endParaRPr lang="en-US" dirty="0"/>
          </a:p>
        </p:txBody>
      </p:sp>
    </p:spTree>
    <p:extLst>
      <p:ext uri="{BB962C8B-B14F-4D97-AF65-F5344CB8AC3E}">
        <p14:creationId xmlns:p14="http://schemas.microsoft.com/office/powerpoint/2010/main" val="103313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The provisions of this Article have been incorporated into Article XX</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Boundary Roads and Streets (Repealed)</a:t>
            </a:r>
            <a:endParaRPr lang="en-US" dirty="0"/>
          </a:p>
        </p:txBody>
      </p:sp>
    </p:spTree>
    <p:extLst>
      <p:ext uri="{BB962C8B-B14F-4D97-AF65-F5344CB8AC3E}">
        <p14:creationId xmlns:p14="http://schemas.microsoft.com/office/powerpoint/2010/main" val="350517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Section 2201 – Reworded and restructured combining several old sections</a:t>
            </a:r>
          </a:p>
          <a:p>
            <a:r>
              <a:rPr lang="en-US" sz="2400" dirty="0" smtClean="0"/>
              <a:t>Subsection 2201(c) – Provides that </a:t>
            </a:r>
            <a:r>
              <a:rPr lang="en-US" sz="2400" dirty="0"/>
              <a:t>n</a:t>
            </a:r>
            <a:r>
              <a:rPr lang="en-US" sz="2400" dirty="0" smtClean="0"/>
              <a:t>othing in this Article shall effect the powers or duties of the PA Public Utility Commission to the extent otherwise provided by law</a:t>
            </a:r>
          </a:p>
          <a:p>
            <a:r>
              <a:rPr lang="en-US" sz="2400" smtClean="0"/>
              <a:t>Subsection </a:t>
            </a:r>
            <a:r>
              <a:rPr lang="en-US" sz="2400" dirty="0" smtClean="0"/>
              <a:t>2201(e) – updates several definitions including bridge, valley and </a:t>
            </a:r>
            <a:r>
              <a:rPr lang="en-US" sz="2400" dirty="0" err="1" smtClean="0"/>
              <a:t>stree</a:t>
            </a:r>
            <a:endParaRPr lang="en-US" sz="2400" dirty="0" smtClean="0"/>
          </a:p>
          <a:p>
            <a:pPr marL="230188" lvl="1"/>
            <a:r>
              <a:rPr lang="en-US" dirty="0" smtClean="0"/>
              <a:t>Section 2220 </a:t>
            </a:r>
            <a:r>
              <a:rPr lang="en-US" dirty="0"/>
              <a:t>– </a:t>
            </a:r>
            <a:r>
              <a:rPr lang="en-US" dirty="0" smtClean="0"/>
              <a:t>Clarifies the authority to enter into an agreement with another municipality sharing a boundary bridge for construction and maintenance</a:t>
            </a:r>
            <a:endParaRPr lang="en-US" dirty="0"/>
          </a:p>
          <a:p>
            <a:pPr lvl="1"/>
            <a:endParaRPr lang="en-US" sz="2000" dirty="0"/>
          </a:p>
        </p:txBody>
      </p:sp>
      <p:sp>
        <p:nvSpPr>
          <p:cNvPr id="5" name="Title 1"/>
          <p:cNvSpPr>
            <a:spLocks noGrp="1"/>
          </p:cNvSpPr>
          <p:nvPr>
            <p:ph type="title"/>
          </p:nvPr>
        </p:nvSpPr>
        <p:spPr>
          <a:xfrm>
            <a:off x="838200" y="269875"/>
            <a:ext cx="10515600" cy="1325563"/>
          </a:xfrm>
        </p:spPr>
        <p:txBody>
          <a:bodyPr/>
          <a:lstStyle/>
          <a:p>
            <a:r>
              <a:rPr lang="en-US" dirty="0" smtClean="0"/>
              <a:t>Article XXII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Bridges</a:t>
            </a:r>
            <a:endParaRPr lang="en-US" dirty="0"/>
          </a:p>
        </p:txBody>
      </p:sp>
    </p:spTree>
    <p:extLst>
      <p:ext uri="{BB962C8B-B14F-4D97-AF65-F5344CB8AC3E}">
        <p14:creationId xmlns:p14="http://schemas.microsoft.com/office/powerpoint/2010/main" val="299990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Section 2301 – Updates township authority regarding sidewalks - a township may, by ordinance, layout and establish sidewalks, curbs, gutters and surface water drains along streets</a:t>
            </a:r>
          </a:p>
          <a:p>
            <a:r>
              <a:rPr lang="en-US" sz="2400" dirty="0" smtClean="0"/>
              <a:t>Subsection 2303(c) – Authorizes a penalty of 10 percent in addition to the costs to complete sidewalk work if the owner fails to do so after notice and work is incurred by the township</a:t>
            </a:r>
          </a:p>
          <a:p>
            <a:r>
              <a:rPr lang="en-US" sz="2400" dirty="0" smtClean="0"/>
              <a:t>New Subsection 2303(d) – Provides notice requirements:</a:t>
            </a:r>
          </a:p>
          <a:p>
            <a:pPr lvl="1"/>
            <a:r>
              <a:rPr lang="en-US" sz="2000" dirty="0" smtClean="0"/>
              <a:t>directly to the property owner if they are a resident of the township</a:t>
            </a:r>
          </a:p>
          <a:p>
            <a:pPr lvl="1"/>
            <a:r>
              <a:rPr lang="en-US" sz="2000" dirty="0" smtClean="0"/>
              <a:t>to an agent or tenant if the owner is not a resident of the township</a:t>
            </a:r>
          </a:p>
          <a:p>
            <a:pPr lvl="1"/>
            <a:r>
              <a:rPr lang="en-US" sz="2000" dirty="0" smtClean="0"/>
              <a:t>if no agent or tenant, the notice is to be posted on the premises</a:t>
            </a:r>
            <a:endParaRPr lang="en-US" sz="2000" dirty="0"/>
          </a:p>
          <a:p>
            <a:pPr lvl="1"/>
            <a:r>
              <a:rPr lang="en-US" sz="2000" dirty="0"/>
              <a:t>g</a:t>
            </a:r>
            <a:r>
              <a:rPr lang="en-US" sz="2000" dirty="0" smtClean="0"/>
              <a:t>ives owners not less than 60 days to complete the specified work</a:t>
            </a:r>
          </a:p>
        </p:txBody>
      </p:sp>
      <p:sp>
        <p:nvSpPr>
          <p:cNvPr id="5" name="Title 1"/>
          <p:cNvSpPr>
            <a:spLocks noGrp="1"/>
          </p:cNvSpPr>
          <p:nvPr>
            <p:ph type="title"/>
          </p:nvPr>
        </p:nvSpPr>
        <p:spPr>
          <a:xfrm>
            <a:off x="838200" y="269875"/>
            <a:ext cx="10515600" cy="1325563"/>
          </a:xfrm>
        </p:spPr>
        <p:txBody>
          <a:bodyPr/>
          <a:lstStyle/>
          <a:p>
            <a:r>
              <a:rPr lang="en-US" dirty="0" smtClean="0"/>
              <a:t>Article XXIII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Sidewalks</a:t>
            </a:r>
            <a:endParaRPr lang="en-US" dirty="0"/>
          </a:p>
        </p:txBody>
      </p:sp>
    </p:spTree>
    <p:extLst>
      <p:ext uri="{BB962C8B-B14F-4D97-AF65-F5344CB8AC3E}">
        <p14:creationId xmlns:p14="http://schemas.microsoft.com/office/powerpoint/2010/main" val="413058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New Section 2305 – Authorizes emergency repairs of sidewalks if a substantial and immediate danger exists to public health, safety and welfare; the township may make emergency repairs at the property owner’s expense if the owner does not complete the repairs within the 48-hour notice</a:t>
            </a:r>
          </a:p>
          <a:p>
            <a:pPr lvl="1"/>
            <a:r>
              <a:rPr lang="en-US" sz="2000" dirty="0"/>
              <a:t>f</a:t>
            </a:r>
            <a:r>
              <a:rPr lang="en-US" sz="2000" dirty="0" smtClean="0"/>
              <a:t>ailure of the owner to make the necessary repairs will result in a lien, but may not include </a:t>
            </a:r>
            <a:r>
              <a:rPr lang="en-US" sz="2000" dirty="0" err="1" smtClean="0"/>
              <a:t>penalities</a:t>
            </a:r>
            <a:endParaRPr lang="en-US" sz="2000" dirty="0" smtClean="0"/>
          </a:p>
          <a:p>
            <a:pPr lvl="1"/>
            <a:r>
              <a:rPr lang="en-US" sz="2000" dirty="0"/>
              <a:t>t</a:t>
            </a:r>
            <a:r>
              <a:rPr lang="en-US" sz="2000" dirty="0" smtClean="0"/>
              <a:t>he amount of claims against the owner may also be collected by an action in assumpsit</a:t>
            </a:r>
          </a:p>
          <a:p>
            <a:endParaRPr lang="en-US" sz="2000" dirty="0" smtClean="0"/>
          </a:p>
        </p:txBody>
      </p:sp>
      <p:sp>
        <p:nvSpPr>
          <p:cNvPr id="5" name="Title 1"/>
          <p:cNvSpPr>
            <a:spLocks noGrp="1"/>
          </p:cNvSpPr>
          <p:nvPr>
            <p:ph type="title"/>
          </p:nvPr>
        </p:nvSpPr>
        <p:spPr>
          <a:xfrm>
            <a:off x="838200" y="269875"/>
            <a:ext cx="10515600" cy="1325563"/>
          </a:xfrm>
        </p:spPr>
        <p:txBody>
          <a:bodyPr/>
          <a:lstStyle/>
          <a:p>
            <a:r>
              <a:rPr lang="en-US" dirty="0" smtClean="0"/>
              <a:t>Article </a:t>
            </a:r>
            <a:r>
              <a:rPr lang="en-US" dirty="0"/>
              <a:t>XXIII (continued)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Sidewalks</a:t>
            </a:r>
            <a:endParaRPr lang="en-US" dirty="0"/>
          </a:p>
        </p:txBody>
      </p:sp>
    </p:spTree>
    <p:extLst>
      <p:ext uri="{BB962C8B-B14F-4D97-AF65-F5344CB8AC3E}">
        <p14:creationId xmlns:p14="http://schemas.microsoft.com/office/powerpoint/2010/main" val="211758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91370"/>
          </a:xfrm>
        </p:spPr>
        <p:txBody>
          <a:bodyPr>
            <a:normAutofit/>
          </a:bodyPr>
          <a:lstStyle/>
          <a:p>
            <a:endParaRPr lang="en-US" sz="2600" dirty="0" smtClean="0"/>
          </a:p>
          <a:p>
            <a:r>
              <a:rPr lang="en-US" sz="2600" dirty="0" smtClean="0"/>
              <a:t>New Subsection 2401(c) – Clarifies the board of commissioners’ ability, by ordinance, to regulate the use and maintenance of the sanitary sewer and treatment system</a:t>
            </a:r>
          </a:p>
          <a:p>
            <a:r>
              <a:rPr lang="en-US" sz="2600" dirty="0" smtClean="0"/>
              <a:t>New Subsection 2401(d) – Clarifies that unpaid rates for use of the sanitary sewer system may be recovered through an action in assumpsit against the owner of the property or by a lien </a:t>
            </a:r>
          </a:p>
          <a:p>
            <a:r>
              <a:rPr lang="en-US" sz="2600" dirty="0" smtClean="0"/>
              <a:t>New Subsection 2401(h) – Requires a </a:t>
            </a:r>
            <a:r>
              <a:rPr lang="en-US" sz="2600" dirty="0"/>
              <a:t>township </a:t>
            </a:r>
            <a:r>
              <a:rPr lang="en-US" sz="2600" dirty="0" smtClean="0"/>
              <a:t>to obtain </a:t>
            </a:r>
            <a:r>
              <a:rPr lang="en-US" sz="2600" dirty="0"/>
              <a:t>the consent and </a:t>
            </a:r>
            <a:r>
              <a:rPr lang="en-US" sz="2600" dirty="0" smtClean="0"/>
              <a:t>required permits from federal</a:t>
            </a:r>
            <a:r>
              <a:rPr lang="en-US" sz="2600" dirty="0"/>
              <a:t>, </a:t>
            </a:r>
            <a:r>
              <a:rPr lang="en-US" sz="2600" dirty="0" smtClean="0"/>
              <a:t>state </a:t>
            </a:r>
            <a:r>
              <a:rPr lang="en-US" sz="2600" dirty="0"/>
              <a:t>or county </a:t>
            </a:r>
            <a:r>
              <a:rPr lang="en-US" sz="2600" dirty="0" smtClean="0"/>
              <a:t>entities for </a:t>
            </a:r>
            <a:r>
              <a:rPr lang="en-US" sz="2600" dirty="0"/>
              <a:t>the laying out and construction of a sanitary sewer </a:t>
            </a:r>
            <a:r>
              <a:rPr lang="en-US" sz="2600" dirty="0" smtClean="0"/>
              <a:t>and </a:t>
            </a:r>
            <a:r>
              <a:rPr lang="en-US" sz="2600" dirty="0"/>
              <a:t>treatment </a:t>
            </a:r>
            <a:r>
              <a:rPr lang="en-US" sz="2600" dirty="0" smtClean="0"/>
              <a:t>system</a:t>
            </a:r>
          </a:p>
        </p:txBody>
      </p:sp>
      <p:sp>
        <p:nvSpPr>
          <p:cNvPr id="5" name="Title 1"/>
          <p:cNvSpPr>
            <a:spLocks noGrp="1"/>
          </p:cNvSpPr>
          <p:nvPr>
            <p:ph type="title"/>
          </p:nvPr>
        </p:nvSpPr>
        <p:spPr>
          <a:xfrm>
            <a:off x="838200" y="269875"/>
            <a:ext cx="10515600" cy="1325563"/>
          </a:xfrm>
        </p:spPr>
        <p:txBody>
          <a:bodyPr/>
          <a:lstStyle/>
          <a:p>
            <a:r>
              <a:rPr lang="en-US" smtClean="0"/>
              <a:t>Article XXIV</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Sanitary Sewers and Drains</a:t>
            </a:r>
            <a:endParaRPr lang="en-US" dirty="0"/>
          </a:p>
        </p:txBody>
      </p:sp>
    </p:spTree>
    <p:extLst>
      <p:ext uri="{BB962C8B-B14F-4D97-AF65-F5344CB8AC3E}">
        <p14:creationId xmlns:p14="http://schemas.microsoft.com/office/powerpoint/2010/main" val="316069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II.I</a:t>
            </a:r>
            <a:endParaRPr lang="en-US" dirty="0"/>
          </a:p>
        </p:txBody>
      </p:sp>
      <p:sp>
        <p:nvSpPr>
          <p:cNvPr id="3" name="Content Placeholder 2"/>
          <p:cNvSpPr>
            <a:spLocks noGrp="1"/>
          </p:cNvSpPr>
          <p:nvPr>
            <p:ph idx="1"/>
          </p:nvPr>
        </p:nvSpPr>
        <p:spPr/>
        <p:txBody>
          <a:bodyPr>
            <a:normAutofit/>
          </a:bodyPr>
          <a:lstStyle/>
          <a:p>
            <a:r>
              <a:rPr lang="en-US" sz="2400" dirty="0" smtClean="0"/>
              <a:t>The provisions of this article have been moved to Article II</a:t>
            </a:r>
            <a:endParaRPr lang="en-US" sz="2400" dirty="0"/>
          </a:p>
        </p:txBody>
      </p:sp>
      <p:sp>
        <p:nvSpPr>
          <p:cNvPr id="4" name="Content Placeholder 2"/>
          <p:cNvSpPr txBox="1">
            <a:spLocks/>
          </p:cNvSpPr>
          <p:nvPr/>
        </p:nvSpPr>
        <p:spPr>
          <a:xfrm>
            <a:off x="838199" y="1139825"/>
            <a:ext cx="10448925"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Change of Name of Township of First Class (Repealed)</a:t>
            </a:r>
            <a:endParaRPr lang="en-US" dirty="0"/>
          </a:p>
        </p:txBody>
      </p:sp>
    </p:spTree>
    <p:extLst>
      <p:ext uri="{BB962C8B-B14F-4D97-AF65-F5344CB8AC3E}">
        <p14:creationId xmlns:p14="http://schemas.microsoft.com/office/powerpoint/2010/main" val="46044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522014"/>
          </a:xfrm>
        </p:spPr>
        <p:txBody>
          <a:bodyPr>
            <a:normAutofit/>
          </a:bodyPr>
          <a:lstStyle/>
          <a:p>
            <a:endParaRPr lang="en-US" sz="2400" dirty="0" smtClean="0"/>
          </a:p>
          <a:p>
            <a:r>
              <a:rPr lang="en-US" sz="2400" dirty="0" smtClean="0"/>
              <a:t>New Section 2401.1 – Requires mandatory connection to a sanitary sewer system established or constructed by not only a municipal authority, but also by the township or by a joint sanitary sewer board</a:t>
            </a:r>
          </a:p>
          <a:p>
            <a:r>
              <a:rPr lang="en-US" sz="2400" dirty="0" smtClean="0"/>
              <a:t>New Subsection 2401.1(b) – Requires connection if a property’s principal building is within 150 feet from the sanitary sewer line</a:t>
            </a:r>
          </a:p>
          <a:p>
            <a:pPr lvl="1"/>
            <a:r>
              <a:rPr lang="en-US" sz="2000" dirty="0"/>
              <a:t>i</a:t>
            </a:r>
            <a:r>
              <a:rPr lang="en-US" sz="2000" dirty="0" smtClean="0"/>
              <a:t>f the property owner fails to connect after a period of 60 days the board or its agent may enter the property and construct the connection</a:t>
            </a:r>
          </a:p>
          <a:p>
            <a:pPr lvl="1"/>
            <a:r>
              <a:rPr lang="en-US" sz="2000" dirty="0"/>
              <a:t>t</a:t>
            </a:r>
            <a:r>
              <a:rPr lang="en-US" sz="2000" dirty="0" smtClean="0"/>
              <a:t>he board shall send an itemized cost of construction to the owner of the property</a:t>
            </a:r>
          </a:p>
          <a:p>
            <a:pPr lvl="1"/>
            <a:r>
              <a:rPr lang="en-US" sz="2000" dirty="0"/>
              <a:t>i</a:t>
            </a:r>
            <a:r>
              <a:rPr lang="en-US" sz="2000" dirty="0" smtClean="0"/>
              <a:t>f the owner fails to pay the bill, a municipal lien may be filed</a:t>
            </a:r>
          </a:p>
        </p:txBody>
      </p:sp>
      <p:sp>
        <p:nvSpPr>
          <p:cNvPr id="5" name="Title 1"/>
          <p:cNvSpPr>
            <a:spLocks noGrp="1"/>
          </p:cNvSpPr>
          <p:nvPr>
            <p:ph type="title"/>
          </p:nvPr>
        </p:nvSpPr>
        <p:spPr>
          <a:xfrm>
            <a:off x="838200" y="269875"/>
            <a:ext cx="10515600" cy="1325563"/>
          </a:xfrm>
        </p:spPr>
        <p:txBody>
          <a:bodyPr/>
          <a:lstStyle/>
          <a:p>
            <a:r>
              <a:rPr lang="en-US" dirty="0" smtClean="0"/>
              <a:t>Article </a:t>
            </a:r>
            <a:r>
              <a:rPr lang="en-US" dirty="0"/>
              <a:t>XXIV (continued)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Sanitary Sewers and Drains</a:t>
            </a:r>
            <a:endParaRPr lang="en-US" dirty="0"/>
          </a:p>
        </p:txBody>
      </p:sp>
    </p:spTree>
    <p:extLst>
      <p:ext uri="{BB962C8B-B14F-4D97-AF65-F5344CB8AC3E}">
        <p14:creationId xmlns:p14="http://schemas.microsoft.com/office/powerpoint/2010/main" val="339090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464082"/>
          </a:xfrm>
        </p:spPr>
        <p:txBody>
          <a:bodyPr>
            <a:normAutofit/>
          </a:bodyPr>
          <a:lstStyle/>
          <a:p>
            <a:pPr marL="227013" lvl="1" indent="-227013"/>
            <a:endParaRPr lang="en-US" dirty="0" smtClean="0"/>
          </a:p>
          <a:p>
            <a:pPr marL="227013" lvl="1" indent="-227013"/>
            <a:r>
              <a:rPr lang="en-US" dirty="0" smtClean="0"/>
              <a:t>New Section 2401.2 – Requires notice of the construction of a sewer system once in a newspaper of general circulation</a:t>
            </a:r>
          </a:p>
          <a:p>
            <a:pPr marL="227013" lvl="1" indent="-227013"/>
            <a:r>
              <a:rPr lang="en-US" dirty="0" smtClean="0"/>
              <a:t>Section 2407 – Authorizes the costs for a sanitary sewer system now may be charged to each district via resolution, rather than ordinance</a:t>
            </a:r>
          </a:p>
          <a:p>
            <a:pPr marL="227013" lvl="1" indent="-227013"/>
            <a:r>
              <a:rPr lang="en-US" dirty="0" smtClean="0"/>
              <a:t>Section 2435 – Clarifies that a township may connect with the existing sanitary sewer of a municipal authority in addition to being authorized to connect with an adjacent municipal corporation</a:t>
            </a:r>
          </a:p>
        </p:txBody>
      </p:sp>
      <p:sp>
        <p:nvSpPr>
          <p:cNvPr id="5" name="Title 1"/>
          <p:cNvSpPr>
            <a:spLocks noGrp="1"/>
          </p:cNvSpPr>
          <p:nvPr>
            <p:ph type="title"/>
          </p:nvPr>
        </p:nvSpPr>
        <p:spPr>
          <a:xfrm>
            <a:off x="838200" y="269875"/>
            <a:ext cx="10515600" cy="1325563"/>
          </a:xfrm>
        </p:spPr>
        <p:txBody>
          <a:bodyPr/>
          <a:lstStyle/>
          <a:p>
            <a:r>
              <a:rPr lang="en-US" dirty="0" smtClean="0"/>
              <a:t>Article </a:t>
            </a:r>
            <a:r>
              <a:rPr lang="en-US" dirty="0"/>
              <a:t>XXIV (continued)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Sanitary Sewers and Drains</a:t>
            </a:r>
            <a:endParaRPr lang="en-US" dirty="0"/>
          </a:p>
        </p:txBody>
      </p:sp>
    </p:spTree>
    <p:extLst>
      <p:ext uri="{BB962C8B-B14F-4D97-AF65-F5344CB8AC3E}">
        <p14:creationId xmlns:p14="http://schemas.microsoft.com/office/powerpoint/2010/main" val="424241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Provisions of this Article have been moved to new Article XXV-A</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XXV</a:t>
            </a:r>
            <a:endParaRPr lang="en-US" dirty="0"/>
          </a:p>
        </p:txBody>
      </p:sp>
      <p:sp>
        <p:nvSpPr>
          <p:cNvPr id="6" name="Content Placeholder 2"/>
          <p:cNvSpPr txBox="1">
            <a:spLocks/>
          </p:cNvSpPr>
          <p:nvPr/>
        </p:nvSpPr>
        <p:spPr>
          <a:xfrm>
            <a:off x="838200" y="1235075"/>
            <a:ext cx="10915650" cy="4953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00" dirty="0" smtClean="0"/>
              <a:t>Collection by Installment of the Cost of Street, Curb, Sidewalk and Sewer Improvements (Repealed)</a:t>
            </a:r>
            <a:endParaRPr lang="en-US" sz="1900" dirty="0"/>
          </a:p>
        </p:txBody>
      </p:sp>
    </p:spTree>
    <p:extLst>
      <p:ext uri="{BB962C8B-B14F-4D97-AF65-F5344CB8AC3E}">
        <p14:creationId xmlns:p14="http://schemas.microsoft.com/office/powerpoint/2010/main" val="15522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This new article consolidates methods for assessing of benefits on real property owners for various public improvements</a:t>
            </a:r>
          </a:p>
          <a:p>
            <a:r>
              <a:rPr lang="en-US" sz="2400" dirty="0" smtClean="0"/>
              <a:t>Section 2501-A – Provides a definition for “public improvement”</a:t>
            </a:r>
          </a:p>
          <a:p>
            <a:r>
              <a:rPr lang="en-US" sz="2400" dirty="0" smtClean="0"/>
              <a:t>Section </a:t>
            </a:r>
            <a:r>
              <a:rPr lang="en-US" sz="2400" dirty="0"/>
              <a:t>2502-A – Authorizes a </a:t>
            </a:r>
            <a:r>
              <a:rPr lang="en-US" sz="2400" dirty="0" smtClean="0"/>
              <a:t>township to </a:t>
            </a:r>
            <a:r>
              <a:rPr lang="en-US" sz="2400" dirty="0"/>
              <a:t>pay for improvements from:</a:t>
            </a:r>
          </a:p>
          <a:p>
            <a:pPr lvl="1"/>
            <a:r>
              <a:rPr lang="en-US" sz="2000" dirty="0"/>
              <a:t>the general fund</a:t>
            </a:r>
          </a:p>
          <a:p>
            <a:pPr lvl="1"/>
            <a:r>
              <a:rPr lang="en-US" sz="2000" dirty="0"/>
              <a:t>special township funds created for a specified purpose</a:t>
            </a:r>
          </a:p>
          <a:p>
            <a:pPr lvl="1"/>
            <a:r>
              <a:rPr lang="en-US" sz="2000" dirty="0"/>
              <a:t>the front foot or benefit conferred method of assessment </a:t>
            </a:r>
          </a:p>
          <a:p>
            <a:r>
              <a:rPr lang="en-US" sz="2400" dirty="0" smtClean="0"/>
              <a:t>Section 2503-A – Provides for front foot and benefits conferred methods of assessment; the board of commissioners is required to establish the chosen method by ordinance</a:t>
            </a:r>
            <a:endParaRPr lang="en-US" sz="2400" dirty="0"/>
          </a:p>
          <a:p>
            <a:endParaRPr lang="en-US" sz="2400" dirty="0" smtClean="0"/>
          </a:p>
          <a:p>
            <a:endParaRPr lang="en-US" sz="2000" dirty="0"/>
          </a:p>
        </p:txBody>
      </p:sp>
      <p:sp>
        <p:nvSpPr>
          <p:cNvPr id="5" name="Title 1"/>
          <p:cNvSpPr>
            <a:spLocks noGrp="1"/>
          </p:cNvSpPr>
          <p:nvPr>
            <p:ph type="title"/>
          </p:nvPr>
        </p:nvSpPr>
        <p:spPr>
          <a:xfrm>
            <a:off x="838200" y="269875"/>
            <a:ext cx="10515600" cy="1325563"/>
          </a:xfrm>
        </p:spPr>
        <p:txBody>
          <a:bodyPr/>
          <a:lstStyle/>
          <a:p>
            <a:r>
              <a:rPr lang="en-US" dirty="0" smtClean="0"/>
              <a:t>New Article XXV-A</a:t>
            </a:r>
            <a:endParaRPr lang="en-US" dirty="0"/>
          </a:p>
        </p:txBody>
      </p:sp>
      <p:sp>
        <p:nvSpPr>
          <p:cNvPr id="7"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Assessments for Public Improvements</a:t>
            </a:r>
            <a:endParaRPr lang="en-US" dirty="0"/>
          </a:p>
        </p:txBody>
      </p:sp>
    </p:spTree>
    <p:extLst>
      <p:ext uri="{BB962C8B-B14F-4D97-AF65-F5344CB8AC3E}">
        <p14:creationId xmlns:p14="http://schemas.microsoft.com/office/powerpoint/2010/main" val="162758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25986"/>
            <a:ext cx="10515600" cy="4351338"/>
          </a:xfrm>
        </p:spPr>
        <p:txBody>
          <a:bodyPr>
            <a:normAutofit/>
          </a:bodyPr>
          <a:lstStyle/>
          <a:p>
            <a:endParaRPr lang="en-US" sz="2400" dirty="0" smtClean="0"/>
          </a:p>
          <a:p>
            <a:r>
              <a:rPr lang="en-US" sz="2400" dirty="0" smtClean="0"/>
              <a:t>Section 2504-A – Provides for a petition to the Court of Common Pleas by the board of commissioners for viewers to assess the total cost of an improvement or so much of the cost as may be just and reasonable</a:t>
            </a:r>
          </a:p>
          <a:p>
            <a:r>
              <a:rPr lang="en-US" sz="2400" dirty="0" smtClean="0"/>
              <a:t>Section 2505-A – Provides for a petition to the Court for the appointment of viewers by property owners whose property is being assessed and who allege that the assessment insufficiently represents the benefits accruing </a:t>
            </a:r>
          </a:p>
          <a:p>
            <a:r>
              <a:rPr lang="en-US" sz="2400" dirty="0" smtClean="0"/>
              <a:t>Section 2506-A – Provides for a notice requirement to property owners regarding the assessment</a:t>
            </a:r>
          </a:p>
          <a:p>
            <a:endParaRPr lang="en-US" sz="2400" dirty="0" smtClean="0"/>
          </a:p>
        </p:txBody>
      </p:sp>
      <p:sp>
        <p:nvSpPr>
          <p:cNvPr id="5" name="Title 1"/>
          <p:cNvSpPr>
            <a:spLocks noGrp="1"/>
          </p:cNvSpPr>
          <p:nvPr>
            <p:ph type="title"/>
          </p:nvPr>
        </p:nvSpPr>
        <p:spPr>
          <a:xfrm>
            <a:off x="838200" y="269875"/>
            <a:ext cx="10515600" cy="1325563"/>
          </a:xfrm>
        </p:spPr>
        <p:txBody>
          <a:bodyPr/>
          <a:lstStyle/>
          <a:p>
            <a:r>
              <a:rPr lang="en-US" dirty="0" smtClean="0"/>
              <a:t>New Article </a:t>
            </a:r>
            <a:r>
              <a:rPr lang="en-US" dirty="0"/>
              <a:t>XXV-A (continued)</a:t>
            </a:r>
          </a:p>
        </p:txBody>
      </p:sp>
      <p:sp>
        <p:nvSpPr>
          <p:cNvPr id="7"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Assessments for Public Improvements</a:t>
            </a:r>
            <a:endParaRPr lang="en-US" dirty="0"/>
          </a:p>
        </p:txBody>
      </p:sp>
    </p:spTree>
    <p:extLst>
      <p:ext uri="{BB962C8B-B14F-4D97-AF65-F5344CB8AC3E}">
        <p14:creationId xmlns:p14="http://schemas.microsoft.com/office/powerpoint/2010/main" val="147910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Provisions of this Article have been moved to Section 1709(a)(8)</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XXVI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Revolving Fund for Street and Sewer Improvements (Repealed)</a:t>
            </a:r>
            <a:endParaRPr lang="en-US" dirty="0"/>
          </a:p>
        </p:txBody>
      </p:sp>
    </p:spTree>
    <p:extLst>
      <p:ext uri="{BB962C8B-B14F-4D97-AF65-F5344CB8AC3E}">
        <p14:creationId xmlns:p14="http://schemas.microsoft.com/office/powerpoint/2010/main" val="140378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493288"/>
          </a:xfrm>
        </p:spPr>
        <p:txBody>
          <a:bodyPr>
            <a:normAutofit fontScale="92500" lnSpcReduction="10000"/>
          </a:bodyPr>
          <a:lstStyle/>
          <a:p>
            <a:r>
              <a:rPr lang="en-US" sz="2400" dirty="0" smtClean="0"/>
              <a:t>New Section 2701.1 – Provides that nothing in this code may be construed to repeal or supersede any of the provisions in the Public Utility Code</a:t>
            </a:r>
          </a:p>
          <a:p>
            <a:r>
              <a:rPr lang="en-US" sz="2400" dirty="0" smtClean="0"/>
              <a:t>New Section 2701.2 – For </a:t>
            </a:r>
            <a:r>
              <a:rPr lang="en-US" sz="2400" dirty="0"/>
              <a:t>water supplied by the township, </a:t>
            </a:r>
            <a:r>
              <a:rPr lang="en-US" sz="2400" dirty="0" smtClean="0"/>
              <a:t>authorizes the </a:t>
            </a:r>
            <a:r>
              <a:rPr lang="en-US" sz="2400" dirty="0"/>
              <a:t>board of commissioners </a:t>
            </a:r>
            <a:r>
              <a:rPr lang="en-US" sz="2400" dirty="0" smtClean="0"/>
              <a:t>to </a:t>
            </a:r>
            <a:r>
              <a:rPr lang="en-US" sz="2400" dirty="0"/>
              <a:t>fix the rates charged to users of water or to owners whose properties are connected to the water </a:t>
            </a:r>
            <a:r>
              <a:rPr lang="en-US" sz="2400" dirty="0" smtClean="0"/>
              <a:t>system</a:t>
            </a:r>
          </a:p>
          <a:p>
            <a:pPr lvl="1"/>
            <a:r>
              <a:rPr lang="en-US" sz="2000" dirty="0"/>
              <a:t>t</a:t>
            </a:r>
            <a:r>
              <a:rPr lang="en-US" sz="2000" dirty="0" smtClean="0"/>
              <a:t>he initial rate must be established by ordinance, but any subsequent rate adjustment may be by resolution provided the ordinance establishing the rate allows for future rate adjustments by resolution</a:t>
            </a:r>
          </a:p>
          <a:p>
            <a:r>
              <a:rPr lang="en-US" sz="2400" dirty="0" smtClean="0"/>
              <a:t>Subsection 2707(a) </a:t>
            </a:r>
            <a:r>
              <a:rPr lang="en-US" sz="2400" dirty="0"/>
              <a:t>– </a:t>
            </a:r>
            <a:r>
              <a:rPr lang="en-US" sz="2400" dirty="0" smtClean="0"/>
              <a:t>Provides that the </a:t>
            </a:r>
            <a:r>
              <a:rPr lang="en-US" sz="2400" dirty="0"/>
              <a:t>board of commissioners may, by ordinance</a:t>
            </a:r>
            <a:r>
              <a:rPr lang="en-US" sz="2400" dirty="0" smtClean="0"/>
              <a:t>, require a </a:t>
            </a:r>
            <a:r>
              <a:rPr lang="en-US" sz="2400" dirty="0"/>
              <a:t>property owner </a:t>
            </a:r>
            <a:r>
              <a:rPr lang="en-US" sz="2400" dirty="0" smtClean="0"/>
              <a:t>to connect </a:t>
            </a:r>
            <a:r>
              <a:rPr lang="en-US" sz="2400" dirty="0"/>
              <a:t>with and use a water system of the </a:t>
            </a:r>
            <a:r>
              <a:rPr lang="en-US" sz="2400" dirty="0" smtClean="0"/>
              <a:t>township, municipal </a:t>
            </a:r>
            <a:r>
              <a:rPr lang="en-US" sz="2400" dirty="0"/>
              <a:t>authority or a joint water system </a:t>
            </a:r>
            <a:r>
              <a:rPr lang="en-US" sz="2400" dirty="0" smtClean="0"/>
              <a:t>in the following cases:</a:t>
            </a:r>
          </a:p>
          <a:p>
            <a:pPr lvl="1"/>
            <a:r>
              <a:rPr lang="en-US" sz="2000" dirty="0"/>
              <a:t>i</a:t>
            </a:r>
            <a:r>
              <a:rPr lang="en-US" sz="2000" dirty="0" smtClean="0"/>
              <a:t>f the nearest property line is located within 150 feet of a water system or any part or extension of the system</a:t>
            </a:r>
          </a:p>
          <a:p>
            <a:pPr lvl="1"/>
            <a:r>
              <a:rPr lang="en-US" sz="2000" dirty="0"/>
              <a:t>i</a:t>
            </a:r>
            <a:r>
              <a:rPr lang="en-US" sz="2000" dirty="0" smtClean="0"/>
              <a:t>f the property has no supply of water which is safe for human consumption</a:t>
            </a:r>
          </a:p>
          <a:p>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XXVII </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Water Supply</a:t>
            </a:r>
            <a:endParaRPr lang="en-US" dirty="0"/>
          </a:p>
        </p:txBody>
      </p:sp>
    </p:spTree>
    <p:extLst>
      <p:ext uri="{BB962C8B-B14F-4D97-AF65-F5344CB8AC3E}">
        <p14:creationId xmlns:p14="http://schemas.microsoft.com/office/powerpoint/2010/main" val="244824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493288"/>
          </a:xfrm>
        </p:spPr>
        <p:txBody>
          <a:bodyPr>
            <a:normAutofit/>
          </a:bodyPr>
          <a:lstStyle/>
          <a:p>
            <a:pPr marL="231775" lvl="1"/>
            <a:endParaRPr lang="en-US" dirty="0" smtClean="0"/>
          </a:p>
          <a:p>
            <a:pPr marL="231775" lvl="1"/>
            <a:r>
              <a:rPr lang="en-US" dirty="0" smtClean="0"/>
              <a:t>New Subsection </a:t>
            </a:r>
            <a:r>
              <a:rPr lang="en-US" dirty="0"/>
              <a:t>2707(b</a:t>
            </a:r>
            <a:r>
              <a:rPr lang="en-US" dirty="0" smtClean="0"/>
              <a:t>) </a:t>
            </a:r>
            <a:r>
              <a:rPr lang="en-US" dirty="0"/>
              <a:t>– With respect for water supplied for human consumption, a property owner </a:t>
            </a:r>
            <a:r>
              <a:rPr lang="en-US" dirty="0" smtClean="0"/>
              <a:t>who is </a:t>
            </a:r>
            <a:r>
              <a:rPr lang="en-US" dirty="0"/>
              <a:t>subject to mandatory connection pursuant to subsection (a</a:t>
            </a:r>
            <a:r>
              <a:rPr lang="en-US" dirty="0" smtClean="0"/>
              <a:t>) </a:t>
            </a:r>
            <a:r>
              <a:rPr lang="en-US" dirty="0"/>
              <a:t>shall not be required to connect to the water system </a:t>
            </a:r>
            <a:r>
              <a:rPr lang="en-US" dirty="0" smtClean="0"/>
              <a:t>if </a:t>
            </a:r>
            <a:r>
              <a:rPr lang="en-US" dirty="0"/>
              <a:t>all of the following conditions exist: </a:t>
            </a:r>
            <a:endParaRPr lang="en-US" dirty="0" smtClean="0"/>
          </a:p>
          <a:p>
            <a:pPr marL="688975" lvl="2"/>
            <a:r>
              <a:rPr lang="en-US" dirty="0"/>
              <a:t>t</a:t>
            </a:r>
            <a:r>
              <a:rPr lang="en-US" dirty="0" smtClean="0"/>
              <a:t>he water system or part of the system that is within 150 feet of the nearest property line was in existence on the effective date of the subsection</a:t>
            </a:r>
          </a:p>
          <a:p>
            <a:pPr marL="688975" lvl="2"/>
            <a:r>
              <a:rPr lang="en-US" dirty="0"/>
              <a:t>t</a:t>
            </a:r>
            <a:r>
              <a:rPr lang="en-US" dirty="0" smtClean="0"/>
              <a:t>he property has its own water supply which is safe for human consumption</a:t>
            </a:r>
          </a:p>
          <a:p>
            <a:pPr marL="688975" lvl="2"/>
            <a:r>
              <a:rPr lang="en-US" dirty="0"/>
              <a:t>p</a:t>
            </a:r>
            <a:r>
              <a:rPr lang="en-US" dirty="0" smtClean="0"/>
              <a:t>rior to the effective date of the subsection, the property owner was not required to connect to the system</a:t>
            </a:r>
          </a:p>
          <a:p>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a:t>
            </a:r>
            <a:r>
              <a:rPr lang="en-US" dirty="0"/>
              <a:t>XXVII (continued)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Water Supply</a:t>
            </a:r>
            <a:endParaRPr lang="en-US" dirty="0"/>
          </a:p>
        </p:txBody>
      </p:sp>
    </p:spTree>
    <p:extLst>
      <p:ext uri="{BB962C8B-B14F-4D97-AF65-F5344CB8AC3E}">
        <p14:creationId xmlns:p14="http://schemas.microsoft.com/office/powerpoint/2010/main" val="425184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493288"/>
          </a:xfrm>
        </p:spPr>
        <p:txBody>
          <a:bodyPr>
            <a:normAutofit/>
          </a:bodyPr>
          <a:lstStyle/>
          <a:p>
            <a:r>
              <a:rPr lang="en-US" sz="2400" dirty="0" smtClean="0"/>
              <a:t>Section 2707(c) – Clarifies that industries and farms with their own supply of water for use other than human consumption existing as of the effective date of this act, may continue to use their preexisting supply for that purpose, but are required to use the water system of the township or municipal authority to provide water for human consumption</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a:t>
            </a:r>
            <a:r>
              <a:rPr lang="en-US" dirty="0"/>
              <a:t>XXVII (continued)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Water Supply</a:t>
            </a:r>
            <a:endParaRPr lang="en-US" dirty="0"/>
          </a:p>
        </p:txBody>
      </p:sp>
    </p:spTree>
    <p:extLst>
      <p:ext uri="{BB962C8B-B14F-4D97-AF65-F5344CB8AC3E}">
        <p14:creationId xmlns:p14="http://schemas.microsoft.com/office/powerpoint/2010/main" val="412017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493288"/>
          </a:xfrm>
        </p:spPr>
        <p:txBody>
          <a:bodyPr>
            <a:normAutofit/>
          </a:bodyPr>
          <a:lstStyle/>
          <a:p>
            <a:r>
              <a:rPr lang="en-US" sz="2400" dirty="0" smtClean="0"/>
              <a:t>New Subsection 2707(d) </a:t>
            </a:r>
            <a:r>
              <a:rPr lang="en-US" sz="2400" dirty="0"/>
              <a:t>– </a:t>
            </a:r>
            <a:r>
              <a:rPr lang="en-US" sz="2400" dirty="0" smtClean="0"/>
              <a:t>Authorizes </a:t>
            </a:r>
            <a:r>
              <a:rPr lang="en-US" sz="2400" dirty="0"/>
              <a:t>a</a:t>
            </a:r>
            <a:r>
              <a:rPr lang="en-US" sz="2400" dirty="0" smtClean="0"/>
              <a:t> </a:t>
            </a:r>
            <a:r>
              <a:rPr lang="en-US" sz="2400" dirty="0"/>
              <a:t>township </a:t>
            </a:r>
            <a:r>
              <a:rPr lang="en-US" sz="2400" dirty="0" smtClean="0"/>
              <a:t>to </a:t>
            </a:r>
            <a:r>
              <a:rPr lang="en-US" sz="2400" dirty="0"/>
              <a:t>require any owner </a:t>
            </a:r>
            <a:r>
              <a:rPr lang="en-US" sz="2400" dirty="0" smtClean="0"/>
              <a:t>of a </a:t>
            </a:r>
            <a:r>
              <a:rPr lang="en-US" sz="2400" dirty="0"/>
              <a:t>property to install and maintain a backflow prevention device based on the degree of potential hazard of the connected property </a:t>
            </a:r>
            <a:endParaRPr lang="en-US" sz="2400" dirty="0" smtClean="0"/>
          </a:p>
          <a:p>
            <a:r>
              <a:rPr lang="en-US" sz="2400" dirty="0" smtClean="0"/>
              <a:t>Subsection 2707(g)(2) – Reduces the interest rate for repaying the cost of construction of water connections in installments from seven to six percent to coincide with the interest rate for payment of assessments for public improvements by installments</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a:t>
            </a:r>
            <a:r>
              <a:rPr lang="en-US" dirty="0"/>
              <a:t>XXVII (continued)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Water Supply</a:t>
            </a:r>
            <a:endParaRPr lang="en-US" dirty="0"/>
          </a:p>
        </p:txBody>
      </p:sp>
    </p:spTree>
    <p:extLst>
      <p:ext uri="{BB962C8B-B14F-4D97-AF65-F5344CB8AC3E}">
        <p14:creationId xmlns:p14="http://schemas.microsoft.com/office/powerpoint/2010/main" val="2932888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III</a:t>
            </a:r>
            <a:endParaRPr lang="en-US" dirty="0"/>
          </a:p>
        </p:txBody>
      </p:sp>
      <p:sp>
        <p:nvSpPr>
          <p:cNvPr id="3" name="Content Placeholder 2"/>
          <p:cNvSpPr>
            <a:spLocks noGrp="1"/>
          </p:cNvSpPr>
          <p:nvPr>
            <p:ph idx="1"/>
          </p:nvPr>
        </p:nvSpPr>
        <p:spPr/>
        <p:txBody>
          <a:bodyPr>
            <a:normAutofit/>
          </a:bodyPr>
          <a:lstStyle/>
          <a:p>
            <a:r>
              <a:rPr lang="en-US" sz="2400" dirty="0" smtClean="0"/>
              <a:t>Section 302 – Updates language to follow case law:  </a:t>
            </a:r>
          </a:p>
          <a:p>
            <a:pPr lvl="1"/>
            <a:r>
              <a:rPr lang="en-US" sz="2000" dirty="0" smtClean="0"/>
              <a:t>The Court of Common Pleas may not alter adjoining municipal boundaries “to suit the convenience of the inhabitants” as boundaries may only be altered by </a:t>
            </a:r>
            <a:r>
              <a:rPr lang="en-US" sz="2000" dirty="0" err="1" smtClean="0"/>
              <a:t>initative</a:t>
            </a:r>
            <a:r>
              <a:rPr lang="en-US" sz="2000" dirty="0" smtClean="0"/>
              <a:t> and referendum</a:t>
            </a:r>
          </a:p>
          <a:p>
            <a:pPr lvl="1"/>
            <a:r>
              <a:rPr lang="en-US" sz="2000" dirty="0" smtClean="0"/>
              <a:t>The </a:t>
            </a:r>
            <a:r>
              <a:rPr lang="en-US" sz="2000" dirty="0"/>
              <a:t>C</a:t>
            </a:r>
            <a:r>
              <a:rPr lang="en-US" sz="2000" dirty="0" smtClean="0"/>
              <a:t>ourt retains jurisdiction to ascertain disputed boundaries when presented a petition</a:t>
            </a:r>
          </a:p>
          <a:p>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Lines and Boundaries</a:t>
            </a:r>
            <a:endParaRPr lang="en-US" dirty="0"/>
          </a:p>
        </p:txBody>
      </p:sp>
    </p:spTree>
    <p:extLst>
      <p:ext uri="{BB962C8B-B14F-4D97-AF65-F5344CB8AC3E}">
        <p14:creationId xmlns:p14="http://schemas.microsoft.com/office/powerpoint/2010/main" val="2155427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Section 2801 – Clarifies that the </a:t>
            </a:r>
            <a:r>
              <a:rPr lang="en-US" sz="2400" dirty="0"/>
              <a:t>board of commissioners may procure by purchase, gift, exchange or </a:t>
            </a:r>
            <a:r>
              <a:rPr lang="en-US" sz="2400" dirty="0" smtClean="0"/>
              <a:t>eminent </a:t>
            </a:r>
            <a:r>
              <a:rPr lang="en-US" sz="2400" dirty="0"/>
              <a:t>domain a </a:t>
            </a:r>
            <a:r>
              <a:rPr lang="en-US" sz="2400" dirty="0" smtClean="0"/>
              <a:t>lot(s) located </a:t>
            </a:r>
            <a:r>
              <a:rPr lang="en-US" sz="2400" dirty="0"/>
              <a:t>within the </a:t>
            </a:r>
            <a:r>
              <a:rPr lang="en-US" sz="2400" dirty="0" smtClean="0"/>
              <a:t>township for </a:t>
            </a:r>
            <a:r>
              <a:rPr lang="en-US" sz="2400" dirty="0"/>
              <a:t>township </a:t>
            </a:r>
            <a:r>
              <a:rPr lang="en-US" sz="2400" dirty="0" smtClean="0"/>
              <a:t>purposes</a:t>
            </a:r>
          </a:p>
          <a:p>
            <a:r>
              <a:rPr lang="en-US" sz="2400" dirty="0" smtClean="0"/>
              <a:t>Section 2806 – Reduces the notice requirement when the board of commissioners desires to take any public land previously granted or dedicated to a use or purpose for which it is no longer used; the court need only provide notice in one newspaper of general circulation</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XXVIII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Public Buildings</a:t>
            </a:r>
            <a:endParaRPr lang="en-US" dirty="0"/>
          </a:p>
        </p:txBody>
      </p:sp>
    </p:spTree>
    <p:extLst>
      <p:ext uri="{BB962C8B-B14F-4D97-AF65-F5344CB8AC3E}">
        <p14:creationId xmlns:p14="http://schemas.microsoft.com/office/powerpoint/2010/main" val="226918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New Subsection 2901(b) – Updates license fees for businesses regulated under this section; fees must bear a reasonable relationship to the cost of administering the ordinance and regulating, inspecting and supervising each business</a:t>
            </a:r>
          </a:p>
        </p:txBody>
      </p:sp>
      <p:sp>
        <p:nvSpPr>
          <p:cNvPr id="5" name="Title 1"/>
          <p:cNvSpPr>
            <a:spLocks noGrp="1"/>
          </p:cNvSpPr>
          <p:nvPr>
            <p:ph type="title"/>
          </p:nvPr>
        </p:nvSpPr>
        <p:spPr>
          <a:xfrm>
            <a:off x="838200" y="269875"/>
            <a:ext cx="10515600" cy="1325563"/>
          </a:xfrm>
        </p:spPr>
        <p:txBody>
          <a:bodyPr/>
          <a:lstStyle/>
          <a:p>
            <a:r>
              <a:rPr lang="en-US" dirty="0" smtClean="0"/>
              <a:t>Article XXIX</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Licenses and License Fees</a:t>
            </a:r>
            <a:endParaRPr lang="en-US" dirty="0"/>
          </a:p>
        </p:txBody>
      </p:sp>
    </p:spTree>
    <p:extLst>
      <p:ext uri="{BB962C8B-B14F-4D97-AF65-F5344CB8AC3E}">
        <p14:creationId xmlns:p14="http://schemas.microsoft.com/office/powerpoint/2010/main" val="1026626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Section 3009 – Clarifies that the board of commissioners may establish a </a:t>
            </a:r>
            <a:r>
              <a:rPr lang="en-US" sz="2400" dirty="0"/>
              <a:t>recreation board </a:t>
            </a:r>
            <a:r>
              <a:rPr lang="en-US" sz="2400" dirty="0" smtClean="0"/>
              <a:t>and provide for its powers </a:t>
            </a:r>
            <a:r>
              <a:rPr lang="en-US" sz="2400" dirty="0"/>
              <a:t>and duties </a:t>
            </a:r>
            <a:r>
              <a:rPr lang="en-US" sz="2400" dirty="0" smtClean="0"/>
              <a:t>by ordinance</a:t>
            </a:r>
          </a:p>
          <a:p>
            <a:r>
              <a:rPr lang="en-US" sz="2400" dirty="0" smtClean="0"/>
              <a:t>Section 3010 – Updates the composition of a recreation board to consist of residents or property owners in the township appointed by the board of commissioners</a:t>
            </a:r>
          </a:p>
          <a:p>
            <a:r>
              <a:rPr lang="en-US" sz="2400" dirty="0" smtClean="0"/>
              <a:t>Section 3024 – Reduces publication of the regulations of a shade tree commission to once in a newspaper of general circulation</a:t>
            </a:r>
          </a:p>
          <a:p>
            <a:r>
              <a:rPr lang="en-US" sz="2400" dirty="0" smtClean="0"/>
              <a:t>Section 3026 </a:t>
            </a:r>
            <a:r>
              <a:rPr lang="en-US" sz="2400" dirty="0"/>
              <a:t>– </a:t>
            </a:r>
            <a:r>
              <a:rPr lang="en-US" sz="2400" dirty="0" smtClean="0"/>
              <a:t>Reduces publication of notice of meetings where work relating to shade trees will be considered to once </a:t>
            </a:r>
            <a:r>
              <a:rPr lang="en-US" sz="2400" dirty="0"/>
              <a:t>in a newspaper of general </a:t>
            </a:r>
            <a:r>
              <a:rPr lang="en-US" sz="2400" dirty="0" smtClean="0"/>
              <a:t>circulation</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Parks, Recreation Centers, Shade Trees and Forests</a:t>
            </a:r>
            <a:endParaRPr lang="en-US" dirty="0"/>
          </a:p>
        </p:txBody>
      </p:sp>
    </p:spTree>
    <p:extLst>
      <p:ext uri="{BB962C8B-B14F-4D97-AF65-F5344CB8AC3E}">
        <p14:creationId xmlns:p14="http://schemas.microsoft.com/office/powerpoint/2010/main" val="310794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The sections within this Article were repealed by the enactment of the PA Municipalities Planning Code, Act 247 of 1968.  </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XXX-A</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Land Subdivision (Repealed)</a:t>
            </a:r>
            <a:endParaRPr lang="en-US" dirty="0"/>
          </a:p>
        </p:txBody>
      </p:sp>
    </p:spTree>
    <p:extLst>
      <p:ext uri="{BB962C8B-B14F-4D97-AF65-F5344CB8AC3E}">
        <p14:creationId xmlns:p14="http://schemas.microsoft.com/office/powerpoint/2010/main" val="28775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The sections </a:t>
            </a:r>
            <a:r>
              <a:rPr lang="en-US" sz="2400" dirty="0"/>
              <a:t>within this </a:t>
            </a:r>
            <a:r>
              <a:rPr lang="en-US" sz="2400" dirty="0" smtClean="0"/>
              <a:t>Article </a:t>
            </a:r>
            <a:r>
              <a:rPr lang="en-US" sz="2400" dirty="0"/>
              <a:t>were repealed by the enactment of the PA Municipalities Planning Code, Act 247 of </a:t>
            </a:r>
            <a:r>
              <a:rPr lang="en-US" sz="2400" dirty="0" smtClean="0"/>
              <a:t>1968.  </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Zoning (Repealed)</a:t>
            </a:r>
            <a:endParaRPr lang="en-US" dirty="0"/>
          </a:p>
        </p:txBody>
      </p:sp>
    </p:spTree>
    <p:extLst>
      <p:ext uri="{BB962C8B-B14F-4D97-AF65-F5344CB8AC3E}">
        <p14:creationId xmlns:p14="http://schemas.microsoft.com/office/powerpoint/2010/main" val="56657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No modifications have been made to this Article which was added to the First Class Township Code by Act 51 of 2015.</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XXXI-A</a:t>
            </a:r>
            <a:endParaRPr lang="en-US" dirty="0"/>
          </a:p>
        </p:txBody>
      </p:sp>
      <p:sp>
        <p:nvSpPr>
          <p:cNvPr id="6" name="Content Placeholder 2"/>
          <p:cNvSpPr txBox="1">
            <a:spLocks/>
          </p:cNvSpPr>
          <p:nvPr/>
        </p:nvSpPr>
        <p:spPr>
          <a:xfrm>
            <a:off x="839585" y="1371439"/>
            <a:ext cx="10515600" cy="49530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Uniform Construction Code, Property Maintenance Code and Reserved Powers</a:t>
            </a:r>
            <a:endParaRPr lang="en-US" dirty="0"/>
          </a:p>
        </p:txBody>
      </p:sp>
    </p:spTree>
    <p:extLst>
      <p:ext uri="{BB962C8B-B14F-4D97-AF65-F5344CB8AC3E}">
        <p14:creationId xmlns:p14="http://schemas.microsoft.com/office/powerpoint/2010/main" val="1643079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The sections </a:t>
            </a:r>
            <a:r>
              <a:rPr lang="en-US" sz="2400" dirty="0"/>
              <a:t>within this </a:t>
            </a:r>
            <a:r>
              <a:rPr lang="en-US" sz="2400" dirty="0" smtClean="0"/>
              <a:t>Article </a:t>
            </a:r>
            <a:r>
              <a:rPr lang="en-US" sz="2400" dirty="0"/>
              <a:t>were repealed by the enactment of the PA Municipalities Planning Code, Act 247 of </a:t>
            </a:r>
            <a:r>
              <a:rPr lang="en-US" sz="2400" dirty="0" smtClean="0"/>
              <a:t>1968.  </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XXXII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Township Planning Commission (Repealed)</a:t>
            </a:r>
            <a:endParaRPr lang="en-US" dirty="0"/>
          </a:p>
        </p:txBody>
      </p:sp>
    </p:spTree>
    <p:extLst>
      <p:ext uri="{BB962C8B-B14F-4D97-AF65-F5344CB8AC3E}">
        <p14:creationId xmlns:p14="http://schemas.microsoft.com/office/powerpoint/2010/main" val="182875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Provisions of this Article have either been moved to subdivision (b) in new Article XXXIII-A – Enforcement of Ordinances.</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XXXIII</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Enforcement of Ordinances (Repealed)</a:t>
            </a:r>
            <a:endParaRPr lang="en-US" dirty="0"/>
          </a:p>
        </p:txBody>
      </p:sp>
    </p:spTree>
    <p:extLst>
      <p:ext uri="{BB962C8B-B14F-4D97-AF65-F5344CB8AC3E}">
        <p14:creationId xmlns:p14="http://schemas.microsoft.com/office/powerpoint/2010/main" val="1098895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2400" dirty="0" smtClean="0"/>
              <a:t>This Article codifies all provisions relating to ordinances and were moved from Section 1502(I)</a:t>
            </a:r>
          </a:p>
          <a:p>
            <a:r>
              <a:rPr lang="en-US" sz="2400" dirty="0" smtClean="0"/>
              <a:t>Subsection 3301-A(b) – Clarifies that every </a:t>
            </a:r>
            <a:r>
              <a:rPr lang="en-US" sz="2400" dirty="0"/>
              <a:t>legislative act of the board of commissioners shall be by </a:t>
            </a:r>
            <a:r>
              <a:rPr lang="en-US" sz="2400" dirty="0" smtClean="0"/>
              <a:t>ordinance, including but not limited to:</a:t>
            </a:r>
          </a:p>
          <a:p>
            <a:pPr lvl="1"/>
            <a:r>
              <a:rPr lang="en-US" sz="2000" dirty="0"/>
              <a:t>e</a:t>
            </a:r>
            <a:r>
              <a:rPr lang="en-US" sz="2000" dirty="0" smtClean="0"/>
              <a:t>xercising </a:t>
            </a:r>
            <a:r>
              <a:rPr lang="en-US" sz="2000" dirty="0"/>
              <a:t>the police power of the </a:t>
            </a:r>
            <a:r>
              <a:rPr lang="en-US" sz="2000" dirty="0" smtClean="0"/>
              <a:t>township</a:t>
            </a:r>
          </a:p>
          <a:p>
            <a:pPr lvl="1"/>
            <a:r>
              <a:rPr lang="en-US" sz="2000" dirty="0"/>
              <a:t>r</a:t>
            </a:r>
            <a:r>
              <a:rPr lang="en-US" sz="2000" dirty="0" smtClean="0"/>
              <a:t>egulating </a:t>
            </a:r>
            <a:r>
              <a:rPr lang="en-US" sz="2000" dirty="0"/>
              <a:t>land use, development and </a:t>
            </a:r>
            <a:r>
              <a:rPr lang="en-US" sz="2000" dirty="0" smtClean="0"/>
              <a:t>subdivision</a:t>
            </a:r>
          </a:p>
          <a:p>
            <a:pPr lvl="1"/>
            <a:r>
              <a:rPr lang="en-US" sz="2000" dirty="0"/>
              <a:t>i</a:t>
            </a:r>
            <a:r>
              <a:rPr lang="en-US" sz="2000" dirty="0" smtClean="0"/>
              <a:t>mposing </a:t>
            </a:r>
            <a:r>
              <a:rPr lang="en-US" sz="2000" dirty="0"/>
              <a:t>assessments on benefited property for public </a:t>
            </a:r>
            <a:r>
              <a:rPr lang="en-US" sz="2000" dirty="0" smtClean="0"/>
              <a:t>improvements </a:t>
            </a:r>
          </a:p>
          <a:p>
            <a:pPr lvl="1"/>
            <a:r>
              <a:rPr lang="en-US" sz="2000" dirty="0" smtClean="0"/>
              <a:t>increasing </a:t>
            </a:r>
            <a:r>
              <a:rPr lang="en-US" sz="2000" dirty="0"/>
              <a:t>the rate of taxation from the previous fiscal </a:t>
            </a:r>
            <a:r>
              <a:rPr lang="en-US" sz="2000" dirty="0" smtClean="0"/>
              <a:t>year</a:t>
            </a:r>
          </a:p>
          <a:p>
            <a:r>
              <a:rPr lang="en-US" sz="2400" dirty="0" smtClean="0"/>
              <a:t>Subsection 3301-A(c</a:t>
            </a:r>
            <a:r>
              <a:rPr lang="en-US" sz="2400" dirty="0"/>
              <a:t>) – </a:t>
            </a:r>
            <a:r>
              <a:rPr lang="en-US" sz="2400" dirty="0" smtClean="0"/>
              <a:t>Clarifies that resolutions </a:t>
            </a:r>
            <a:r>
              <a:rPr lang="en-US" sz="2400" dirty="0"/>
              <a:t>may be adopted for any purpose, including, but not limited </a:t>
            </a:r>
            <a:r>
              <a:rPr lang="en-US" sz="2400" dirty="0" smtClean="0"/>
              <a:t>to </a:t>
            </a:r>
            <a:r>
              <a:rPr lang="en-US" sz="2400" dirty="0"/>
              <a:t>the following</a:t>
            </a:r>
            <a:r>
              <a:rPr lang="en-US" sz="2400" dirty="0" smtClean="0"/>
              <a:t>:</a:t>
            </a:r>
          </a:p>
          <a:p>
            <a:pPr lvl="1"/>
            <a:r>
              <a:rPr lang="en-US" sz="2000" dirty="0"/>
              <a:t>c</a:t>
            </a:r>
            <a:r>
              <a:rPr lang="en-US" sz="2000" dirty="0" smtClean="0"/>
              <a:t>eremonial </a:t>
            </a:r>
            <a:r>
              <a:rPr lang="en-US" sz="2000" dirty="0"/>
              <a:t>or congratulatory expressions of the good will of the board of </a:t>
            </a:r>
            <a:r>
              <a:rPr lang="en-US" sz="2000" dirty="0" smtClean="0"/>
              <a:t>commissioners</a:t>
            </a:r>
          </a:p>
          <a:p>
            <a:pPr lvl="1"/>
            <a:r>
              <a:rPr lang="en-US" sz="2000" dirty="0"/>
              <a:t>s</a:t>
            </a:r>
            <a:r>
              <a:rPr lang="en-US" sz="2000" dirty="0" smtClean="0"/>
              <a:t>tatements </a:t>
            </a:r>
            <a:r>
              <a:rPr lang="en-US" sz="2000" dirty="0"/>
              <a:t>of public </a:t>
            </a:r>
            <a:r>
              <a:rPr lang="en-US" sz="2000" dirty="0" smtClean="0"/>
              <a:t>policy</a:t>
            </a:r>
          </a:p>
          <a:p>
            <a:pPr lvl="1"/>
            <a:r>
              <a:rPr lang="en-US" sz="2000" dirty="0"/>
              <a:t>a</a:t>
            </a:r>
            <a:r>
              <a:rPr lang="en-US" sz="2000" dirty="0" smtClean="0"/>
              <a:t>pproval </a:t>
            </a:r>
            <a:r>
              <a:rPr lang="en-US" sz="2000" dirty="0"/>
              <a:t>of formal agreements of the </a:t>
            </a:r>
            <a:r>
              <a:rPr lang="en-US" sz="2000" dirty="0" smtClean="0"/>
              <a:t>township (other than purchasing) </a:t>
            </a:r>
            <a:endParaRPr lang="en-US" sz="2000" dirty="0"/>
          </a:p>
          <a:p>
            <a:pPr lvl="1"/>
            <a:r>
              <a:rPr lang="en-US" sz="2000" dirty="0"/>
              <a:t>a</a:t>
            </a:r>
            <a:r>
              <a:rPr lang="en-US" sz="2000" dirty="0" smtClean="0"/>
              <a:t>pproval of </a:t>
            </a:r>
            <a:r>
              <a:rPr lang="en-US" sz="2000" dirty="0"/>
              <a:t>administrative </a:t>
            </a:r>
            <a:r>
              <a:rPr lang="en-US" sz="2000" dirty="0" smtClean="0"/>
              <a:t>rules</a:t>
            </a:r>
          </a:p>
          <a:p>
            <a:pPr lvl="1"/>
            <a:r>
              <a:rPr lang="en-US" sz="2000" dirty="0"/>
              <a:t>l</a:t>
            </a:r>
            <a:r>
              <a:rPr lang="en-US" sz="2000" dirty="0" smtClean="0"/>
              <a:t>evying </a:t>
            </a:r>
            <a:r>
              <a:rPr lang="en-US" sz="2000" dirty="0"/>
              <a:t>taxes at the same rate as or a rate lower than the previous fiscal </a:t>
            </a:r>
            <a:r>
              <a:rPr lang="en-US" sz="2000" dirty="0" smtClean="0"/>
              <a:t>year</a:t>
            </a:r>
            <a:endParaRPr lang="en-US" sz="2000" dirty="0"/>
          </a:p>
        </p:txBody>
      </p:sp>
      <p:sp>
        <p:nvSpPr>
          <p:cNvPr id="5" name="Title 1"/>
          <p:cNvSpPr>
            <a:spLocks noGrp="1"/>
          </p:cNvSpPr>
          <p:nvPr>
            <p:ph type="title"/>
          </p:nvPr>
        </p:nvSpPr>
        <p:spPr>
          <a:xfrm>
            <a:off x="838200" y="269875"/>
            <a:ext cx="10515600" cy="1325563"/>
          </a:xfrm>
        </p:spPr>
        <p:txBody>
          <a:bodyPr/>
          <a:lstStyle/>
          <a:p>
            <a:r>
              <a:rPr lang="en-US" dirty="0" smtClean="0"/>
              <a:t>New Article XXXIII-A</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Ordinances</a:t>
            </a:r>
            <a:endParaRPr lang="en-US" dirty="0"/>
          </a:p>
        </p:txBody>
      </p:sp>
    </p:spTree>
    <p:extLst>
      <p:ext uri="{BB962C8B-B14F-4D97-AF65-F5344CB8AC3E}">
        <p14:creationId xmlns:p14="http://schemas.microsoft.com/office/powerpoint/2010/main" val="370738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New Section 3321-A – Provides two methods of ordinance enforcement – civil and </a:t>
            </a:r>
            <a:r>
              <a:rPr lang="en-US" sz="2200" smtClean="0"/>
              <a:t>summary offenses</a:t>
            </a:r>
            <a:endParaRPr lang="en-US" sz="2200" dirty="0" smtClean="0"/>
          </a:p>
          <a:p>
            <a:r>
              <a:rPr lang="en-US" sz="2200" dirty="0"/>
              <a:t>New Subsections 3321-A (a)(2) and (3) </a:t>
            </a:r>
            <a:r>
              <a:rPr lang="en-US" sz="2200" dirty="0" smtClean="0"/>
              <a:t>– Provides that ordinances </a:t>
            </a:r>
            <a:r>
              <a:rPr lang="en-US" sz="2200" dirty="0"/>
              <a:t>may provide for separate offenses for each day or each applicable section of the ordinance in which a violation is found to </a:t>
            </a:r>
            <a:r>
              <a:rPr lang="en-US" sz="2200" dirty="0" smtClean="0"/>
              <a:t>exist; court costs and fees may also be assessed via ordinance</a:t>
            </a:r>
          </a:p>
          <a:p>
            <a:r>
              <a:rPr lang="en-US" sz="2200" dirty="0" smtClean="0"/>
              <a:t>New Subsection 3321-A(b)(1) - Provides that most ordinances will be enforced through civil enforcement proceedings before a magisterial district judge</a:t>
            </a:r>
          </a:p>
          <a:p>
            <a:pPr lvl="1"/>
            <a:r>
              <a:rPr lang="en-US" sz="2200" dirty="0"/>
              <a:t>e</a:t>
            </a:r>
            <a:r>
              <a:rPr lang="en-US" sz="2200" dirty="0" smtClean="0"/>
              <a:t>xisting ordinances are </a:t>
            </a:r>
            <a:r>
              <a:rPr lang="en-US" sz="2200" dirty="0"/>
              <a:t>deemed to be automatically amended so that they are enforced through civil enforcement </a:t>
            </a:r>
            <a:r>
              <a:rPr lang="en-US" sz="2200" dirty="0" smtClean="0"/>
              <a:t>proceedings</a:t>
            </a:r>
          </a:p>
          <a:p>
            <a:r>
              <a:rPr lang="en-US" sz="2200" dirty="0" smtClean="0"/>
              <a:t>Subsection 3321-A(b)(2) – Lists specific ordinances in which violations will be considered summary offenses </a:t>
            </a:r>
            <a:endParaRPr lang="en-US" sz="2200" dirty="0"/>
          </a:p>
          <a:p>
            <a:pPr marL="0" indent="0">
              <a:buNone/>
            </a:pP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New Article XXXIII-A </a:t>
            </a:r>
            <a:r>
              <a:rPr lang="en-US" dirty="0"/>
              <a:t>(continued)</a:t>
            </a:r>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Ordinances</a:t>
            </a:r>
            <a:endParaRPr lang="en-US" dirty="0"/>
          </a:p>
        </p:txBody>
      </p:sp>
    </p:spTree>
    <p:extLst>
      <p:ext uri="{BB962C8B-B14F-4D97-AF65-F5344CB8AC3E}">
        <p14:creationId xmlns:p14="http://schemas.microsoft.com/office/powerpoint/2010/main" val="1668815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IV</a:t>
            </a:r>
            <a:endParaRPr lang="en-US" dirty="0"/>
          </a:p>
        </p:txBody>
      </p:sp>
      <p:sp>
        <p:nvSpPr>
          <p:cNvPr id="3" name="Content Placeholder 2"/>
          <p:cNvSpPr>
            <a:spLocks noGrp="1"/>
          </p:cNvSpPr>
          <p:nvPr>
            <p:ph idx="1"/>
          </p:nvPr>
        </p:nvSpPr>
        <p:spPr>
          <a:xfrm>
            <a:off x="838200" y="1825624"/>
            <a:ext cx="10515600" cy="4782993"/>
          </a:xfrm>
        </p:spPr>
        <p:txBody>
          <a:bodyPr>
            <a:normAutofit/>
          </a:bodyPr>
          <a:lstStyle/>
          <a:p>
            <a:r>
              <a:rPr lang="en-US" sz="2400" dirty="0" smtClean="0"/>
              <a:t>Section 401 – Township commissioners, not the Court of Common Pleas, are now empowered to create, alter and abolish wards</a:t>
            </a:r>
          </a:p>
          <a:p>
            <a:pPr lvl="1"/>
            <a:r>
              <a:rPr lang="en-US" sz="2000" dirty="0" smtClean="0"/>
              <a:t>All wards need to be contiguous and as equal in population as possible</a:t>
            </a:r>
          </a:p>
          <a:p>
            <a:r>
              <a:rPr lang="en-US" sz="2400" dirty="0" smtClean="0"/>
              <a:t>New Section 402.1 – At least five percent of the township’s registered electors may petition the board of commissioners to initiate proceedings under Section 401</a:t>
            </a:r>
          </a:p>
          <a:p>
            <a:pPr lvl="1"/>
            <a:r>
              <a:rPr lang="en-US" sz="2000" dirty="0" smtClean="0"/>
              <a:t>If the board does not approve a motion within 90 days of receiving the petition, 10 registered electors may petition the court and contest that the existing wards are not in compliance with the First Class Township Code or PA Constitution</a:t>
            </a:r>
          </a:p>
          <a:p>
            <a:pPr>
              <a:spcAft>
                <a:spcPts val="1000"/>
              </a:spcAft>
            </a:pPr>
            <a:r>
              <a:rPr lang="en-US" sz="2400" dirty="0" smtClean="0"/>
              <a:t>New Section 403.1 – A copy of the ordinance enacted pursuant to Section 401 and the new ward map shall be provided to the county</a:t>
            </a:r>
            <a:endParaRPr lang="en-US" sz="2000" dirty="0" smtClean="0"/>
          </a:p>
          <a:p>
            <a:pPr>
              <a:spcBef>
                <a:spcPts val="0"/>
              </a:spcBef>
            </a:pPr>
            <a:r>
              <a:rPr lang="en-US" sz="2400" dirty="0" smtClean="0"/>
              <a:t>New Section 409 – Article V of the PA Election Code preserves the power </a:t>
            </a:r>
          </a:p>
          <a:p>
            <a:pPr marL="0" indent="0">
              <a:spcBef>
                <a:spcPts val="0"/>
              </a:spcBef>
              <a:buNone/>
            </a:pPr>
            <a:r>
              <a:rPr lang="en-US" sz="2400" dirty="0"/>
              <a:t> </a:t>
            </a:r>
            <a:r>
              <a:rPr lang="en-US" sz="2400" dirty="0" smtClean="0"/>
              <a:t>  of the court and board of elections</a:t>
            </a:r>
            <a:endParaRPr lang="en-US" sz="2400" dirty="0"/>
          </a:p>
        </p:txBody>
      </p:sp>
      <p:sp>
        <p:nvSpPr>
          <p:cNvPr id="4" name="Content Placeholder 2"/>
          <p:cNvSpPr txBox="1">
            <a:spLocks/>
          </p:cNvSpPr>
          <p:nvPr/>
        </p:nvSpPr>
        <p:spPr>
          <a:xfrm>
            <a:off x="838200" y="113982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Wards</a:t>
            </a:r>
            <a:endParaRPr lang="en-US" dirty="0"/>
          </a:p>
        </p:txBody>
      </p:sp>
    </p:spTree>
    <p:extLst>
      <p:ext uri="{BB962C8B-B14F-4D97-AF65-F5344CB8AC3E}">
        <p14:creationId xmlns:p14="http://schemas.microsoft.com/office/powerpoint/2010/main" val="148099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Section 3406 – Updates language to comply with Act 229 of 1929 - an action in assumpsit to collect municipal claims shall now be commenced within six years as apposed to three years</a:t>
            </a:r>
            <a:endParaRPr lang="en-US" sz="2400" dirty="0"/>
          </a:p>
        </p:txBody>
      </p:sp>
      <p:sp>
        <p:nvSpPr>
          <p:cNvPr id="5" name="Title 1"/>
          <p:cNvSpPr>
            <a:spLocks noGrp="1"/>
          </p:cNvSpPr>
          <p:nvPr>
            <p:ph type="title"/>
          </p:nvPr>
        </p:nvSpPr>
        <p:spPr>
          <a:xfrm>
            <a:off x="838200" y="269875"/>
            <a:ext cx="10515600" cy="1325563"/>
          </a:xfrm>
        </p:spPr>
        <p:txBody>
          <a:bodyPr/>
          <a:lstStyle/>
          <a:p>
            <a:r>
              <a:rPr lang="en-US" dirty="0" smtClean="0"/>
              <a:t>Article XXXIV</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Actions By and Against Townships</a:t>
            </a:r>
            <a:endParaRPr lang="en-US" dirty="0"/>
          </a:p>
        </p:txBody>
      </p:sp>
    </p:spTree>
    <p:extLst>
      <p:ext uri="{BB962C8B-B14F-4D97-AF65-F5344CB8AC3E}">
        <p14:creationId xmlns:p14="http://schemas.microsoft.com/office/powerpoint/2010/main" val="107327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p>
          <a:p>
            <a:r>
              <a:rPr lang="en-US" sz="2400" dirty="0" smtClean="0"/>
              <a:t>In addition to updating outdated references to statutes and executive agencies, this Article enumerates three specific repeals:</a:t>
            </a:r>
          </a:p>
          <a:p>
            <a:endParaRPr lang="en-US" sz="2400" dirty="0" smtClean="0"/>
          </a:p>
          <a:p>
            <a:pPr lvl="1"/>
            <a:r>
              <a:rPr lang="en-US" sz="2000" dirty="0" smtClean="0"/>
              <a:t>The act of April 9, 1931 (P.L.22, No.20) regarding tax levies – Section 1709 (a)(1) now provides for up to 30 mills for general revenue purposes</a:t>
            </a:r>
          </a:p>
          <a:p>
            <a:pPr lvl="1"/>
            <a:r>
              <a:rPr lang="en-US" sz="2000" dirty="0" smtClean="0"/>
              <a:t>The act of July 2, 1937 (P.L.2803, No.588) regarding boundary changes – PA Constitution now provides for boundary changes</a:t>
            </a:r>
          </a:p>
          <a:p>
            <a:pPr lvl="1"/>
            <a:r>
              <a:rPr lang="en-US" sz="2000" dirty="0" smtClean="0"/>
              <a:t>The act of July 18, 1935 (P.L.1172, No.381) regarding tax collector bonds – The Local Tax Collection Law now provides for the bonds of tax collectors</a:t>
            </a:r>
            <a:endParaRPr lang="en-US" sz="2000" dirty="0"/>
          </a:p>
        </p:txBody>
      </p:sp>
      <p:sp>
        <p:nvSpPr>
          <p:cNvPr id="5" name="Title 1"/>
          <p:cNvSpPr>
            <a:spLocks noGrp="1"/>
          </p:cNvSpPr>
          <p:nvPr>
            <p:ph type="title"/>
          </p:nvPr>
        </p:nvSpPr>
        <p:spPr>
          <a:xfrm>
            <a:off x="838200" y="269875"/>
            <a:ext cx="10515600" cy="1325563"/>
          </a:xfrm>
        </p:spPr>
        <p:txBody>
          <a:bodyPr/>
          <a:lstStyle/>
          <a:p>
            <a:r>
              <a:rPr lang="en-US" dirty="0" smtClean="0"/>
              <a:t>Article XXXV</a:t>
            </a:r>
            <a:endParaRPr lang="en-US" dirty="0"/>
          </a:p>
        </p:txBody>
      </p:sp>
      <p:sp>
        <p:nvSpPr>
          <p:cNvPr id="6" name="Content Placeholder 2"/>
          <p:cNvSpPr txBox="1">
            <a:spLocks/>
          </p:cNvSpPr>
          <p:nvPr/>
        </p:nvSpPr>
        <p:spPr>
          <a:xfrm>
            <a:off x="838200" y="1235075"/>
            <a:ext cx="10515600"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Repeals</a:t>
            </a:r>
            <a:endParaRPr lang="en-US" dirty="0"/>
          </a:p>
        </p:txBody>
      </p:sp>
    </p:spTree>
    <p:extLst>
      <p:ext uri="{BB962C8B-B14F-4D97-AF65-F5344CB8AC3E}">
        <p14:creationId xmlns:p14="http://schemas.microsoft.com/office/powerpoint/2010/main" val="60426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875"/>
            <a:ext cx="10515600" cy="1325563"/>
          </a:xfrm>
        </p:spPr>
        <p:txBody>
          <a:bodyPr/>
          <a:lstStyle/>
          <a:p>
            <a:r>
              <a:rPr lang="en-US" dirty="0" smtClean="0"/>
              <a:t>Article V</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Requirements </a:t>
            </a:r>
            <a:r>
              <a:rPr lang="en-US" sz="2400" dirty="0"/>
              <a:t>for </a:t>
            </a:r>
            <a:r>
              <a:rPr lang="en-US" sz="2400" dirty="0" smtClean="0"/>
              <a:t>elected commissioners</a:t>
            </a:r>
            <a:r>
              <a:rPr lang="en-US" sz="2400" dirty="0"/>
              <a:t>, </a:t>
            </a:r>
            <a:r>
              <a:rPr lang="en-US" sz="2400" dirty="0" smtClean="0"/>
              <a:t>tax collectors, auditors </a:t>
            </a:r>
            <a:r>
              <a:rPr lang="en-US" sz="2400" dirty="0"/>
              <a:t>and controllers remain </a:t>
            </a:r>
            <a:r>
              <a:rPr lang="en-US" sz="2400" dirty="0" smtClean="0"/>
              <a:t>largely the same, except as below:</a:t>
            </a:r>
          </a:p>
          <a:p>
            <a:r>
              <a:rPr lang="en-US" sz="2400" dirty="0" smtClean="0"/>
              <a:t>New Subsection 501(c) – No individual may hold more than one elected township office at the same time</a:t>
            </a:r>
          </a:p>
          <a:p>
            <a:r>
              <a:rPr lang="en-US" sz="2400" dirty="0" smtClean="0"/>
              <a:t>New Subsection 503(a)(2)(ii) – If a person, other than an individual, is appointed tax collector, no individual employed by the appointed tax collector shall be required to become a qualified tax collector or to file a criminal history</a:t>
            </a:r>
          </a:p>
          <a:p>
            <a:r>
              <a:rPr lang="en-US" sz="2400" dirty="0" smtClean="0"/>
              <a:t>Section 530 – A person, other than an individual, appointed tax collector is not required to file a residency affidavit, nor is an individual appointed under sections 4.2 or 4.4 of the Local Tax Collection Law</a:t>
            </a:r>
          </a:p>
          <a:p>
            <a:endParaRPr lang="en-US" sz="2400" dirty="0" smtClean="0"/>
          </a:p>
          <a:p>
            <a:endParaRPr lang="en-US" sz="2400" dirty="0"/>
          </a:p>
          <a:p>
            <a:endParaRPr lang="en-US" sz="2400" dirty="0"/>
          </a:p>
        </p:txBody>
      </p:sp>
      <p:sp>
        <p:nvSpPr>
          <p:cNvPr id="4" name="Content Placeholder 2"/>
          <p:cNvSpPr txBox="1">
            <a:spLocks/>
          </p:cNvSpPr>
          <p:nvPr/>
        </p:nvSpPr>
        <p:spPr>
          <a:xfrm>
            <a:off x="838199" y="1139825"/>
            <a:ext cx="10515601" cy="495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Election of Officers; Vacancies in Office</a:t>
            </a:r>
            <a:endParaRPr lang="en-US" dirty="0"/>
          </a:p>
        </p:txBody>
      </p:sp>
    </p:spTree>
    <p:extLst>
      <p:ext uri="{BB962C8B-B14F-4D97-AF65-F5344CB8AC3E}">
        <p14:creationId xmlns:p14="http://schemas.microsoft.com/office/powerpoint/2010/main" val="276132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3">
      <a:dk1>
        <a:srgbClr val="780000"/>
      </a:dk1>
      <a:lt1>
        <a:srgbClr val="780000"/>
      </a:lt1>
      <a:dk2>
        <a:srgbClr val="800000"/>
      </a:dk2>
      <a:lt2>
        <a:srgbClr val="780000"/>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oboto">
      <a:majorFont>
        <a:latin typeface="Roboto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BCD7F3B-4542-46DB-BDD7-E293736522A9}" vid="{7807B2D5-5325-4DC6-A13E-43ED674ABA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PSATC</Template>
  <TotalTime>6556</TotalTime>
  <Words>8097</Words>
  <Application>Microsoft Office PowerPoint</Application>
  <PresentationFormat>Widescreen</PresentationFormat>
  <Paragraphs>619</Paragraphs>
  <Slides>81</Slides>
  <Notes>81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Arial</vt:lpstr>
      <vt:lpstr>Calibri</vt:lpstr>
      <vt:lpstr>Roboto Black</vt:lpstr>
      <vt:lpstr>Office Theme</vt:lpstr>
      <vt:lpstr>First Class Township Code Rewrite</vt:lpstr>
      <vt:lpstr>PowerPoint Presentation</vt:lpstr>
      <vt:lpstr>Article I</vt:lpstr>
      <vt:lpstr>Article I (continued)</vt:lpstr>
      <vt:lpstr>Article II</vt:lpstr>
      <vt:lpstr>Article II.I</vt:lpstr>
      <vt:lpstr>Article III</vt:lpstr>
      <vt:lpstr>Article IV</vt:lpstr>
      <vt:lpstr>Article V</vt:lpstr>
      <vt:lpstr>Article VI</vt:lpstr>
      <vt:lpstr>Article VI (continued)</vt:lpstr>
      <vt:lpstr>Article VI (continued)</vt:lpstr>
      <vt:lpstr>Article VI (continued)</vt:lpstr>
      <vt:lpstr>Article VI (continued)</vt:lpstr>
      <vt:lpstr>Article VI (continued)</vt:lpstr>
      <vt:lpstr>Article VII</vt:lpstr>
      <vt:lpstr>Article VII (continued)</vt:lpstr>
      <vt:lpstr>Article VIII-A</vt:lpstr>
      <vt:lpstr>Article VIII-A (continued)</vt:lpstr>
      <vt:lpstr>Article IX</vt:lpstr>
      <vt:lpstr>Article X</vt:lpstr>
      <vt:lpstr>Article X (continued)</vt:lpstr>
      <vt:lpstr>Article X (continued)</vt:lpstr>
      <vt:lpstr>Article X (continued)</vt:lpstr>
      <vt:lpstr>Article X (continued)</vt:lpstr>
      <vt:lpstr>Article XI</vt:lpstr>
      <vt:lpstr>Article XII</vt:lpstr>
      <vt:lpstr>Article XIII</vt:lpstr>
      <vt:lpstr>New Article XIII-A</vt:lpstr>
      <vt:lpstr>New Article XIII-B</vt:lpstr>
      <vt:lpstr>Article XIV</vt:lpstr>
      <vt:lpstr>Article XIV (continued)</vt:lpstr>
      <vt:lpstr>Article XV</vt:lpstr>
      <vt:lpstr>Article XV (continued)</vt:lpstr>
      <vt:lpstr>Article XV (continued)</vt:lpstr>
      <vt:lpstr>Article XV (continued)</vt:lpstr>
      <vt:lpstr>Article XV (continued)</vt:lpstr>
      <vt:lpstr>Article XV (continued)</vt:lpstr>
      <vt:lpstr>New Article XV-A</vt:lpstr>
      <vt:lpstr>Article XVI</vt:lpstr>
      <vt:lpstr>Article XVI (continued)</vt:lpstr>
      <vt:lpstr>Article XVI (continued)</vt:lpstr>
      <vt:lpstr>Article XVII</vt:lpstr>
      <vt:lpstr>Article XVII (continued)</vt:lpstr>
      <vt:lpstr>Article XVII (continued)</vt:lpstr>
      <vt:lpstr>Article XVIII</vt:lpstr>
      <vt:lpstr>Article XVIII (continued)</vt:lpstr>
      <vt:lpstr>Article XVIII (continued)</vt:lpstr>
      <vt:lpstr>Article XVIII (continued)</vt:lpstr>
      <vt:lpstr>Article XVIII (continued)</vt:lpstr>
      <vt:lpstr>Article XIX</vt:lpstr>
      <vt:lpstr>Article XX</vt:lpstr>
      <vt:lpstr>Article XX</vt:lpstr>
      <vt:lpstr>Article XX</vt:lpstr>
      <vt:lpstr>Article XXI</vt:lpstr>
      <vt:lpstr>Article XXII</vt:lpstr>
      <vt:lpstr>Article XXIII</vt:lpstr>
      <vt:lpstr>Article XXIII (continued)</vt:lpstr>
      <vt:lpstr>Article XXIV</vt:lpstr>
      <vt:lpstr>Article XXIV (continued)</vt:lpstr>
      <vt:lpstr>Article XXIV (continued)</vt:lpstr>
      <vt:lpstr>Article XXV</vt:lpstr>
      <vt:lpstr>New Article XXV-A</vt:lpstr>
      <vt:lpstr>New Article XXV-A (continued)</vt:lpstr>
      <vt:lpstr>Article XXVI</vt:lpstr>
      <vt:lpstr>Article XXVII </vt:lpstr>
      <vt:lpstr>Article XXVII (continued)</vt:lpstr>
      <vt:lpstr>Article XXVII (continued)</vt:lpstr>
      <vt:lpstr>Article XXVII (continued)</vt:lpstr>
      <vt:lpstr>Article XXVIII</vt:lpstr>
      <vt:lpstr>Article XXIX</vt:lpstr>
      <vt:lpstr>Article XXX</vt:lpstr>
      <vt:lpstr>Article XXX-A</vt:lpstr>
      <vt:lpstr>Article XXXI</vt:lpstr>
      <vt:lpstr>Article XXXI-A</vt:lpstr>
      <vt:lpstr>Article XXXII</vt:lpstr>
      <vt:lpstr>Article XXXIII</vt:lpstr>
      <vt:lpstr>New Article XXXIII-A</vt:lpstr>
      <vt:lpstr>New Article XXXIII-A (continued)</vt:lpstr>
      <vt:lpstr>Article XXXIV</vt:lpstr>
      <vt:lpstr>Article XXXV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Class Township Code Rewrite</dc:title>
  <dc:creator>Kaitlin Errickson</dc:creator>
  <cp:lastModifiedBy>Kaitlin Errickson</cp:lastModifiedBy>
  <cp:revision>689</cp:revision>
  <dcterms:created xsi:type="dcterms:W3CDTF">2020-01-23T16:33:48Z</dcterms:created>
  <dcterms:modified xsi:type="dcterms:W3CDTF">2020-10-29T20:30:43Z</dcterms:modified>
</cp:coreProperties>
</file>